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14" r:id="rId1"/>
  </p:sldMasterIdLst>
  <p:notesMasterIdLst>
    <p:notesMasterId r:id="rId43"/>
  </p:notesMasterIdLst>
  <p:sldIdLst>
    <p:sldId id="256" r:id="rId2"/>
    <p:sldId id="257" r:id="rId3"/>
    <p:sldId id="258" r:id="rId4"/>
    <p:sldId id="261" r:id="rId5"/>
    <p:sldId id="259" r:id="rId6"/>
    <p:sldId id="262" r:id="rId7"/>
    <p:sldId id="263" r:id="rId8"/>
    <p:sldId id="264" r:id="rId9"/>
    <p:sldId id="265" r:id="rId10"/>
    <p:sldId id="267" r:id="rId11"/>
    <p:sldId id="268" r:id="rId12"/>
    <p:sldId id="266" r:id="rId13"/>
    <p:sldId id="269" r:id="rId14"/>
    <p:sldId id="285" r:id="rId15"/>
    <p:sldId id="270" r:id="rId16"/>
    <p:sldId id="271" r:id="rId17"/>
    <p:sldId id="272" r:id="rId18"/>
    <p:sldId id="273" r:id="rId19"/>
    <p:sldId id="274" r:id="rId20"/>
    <p:sldId id="287" r:id="rId21"/>
    <p:sldId id="275" r:id="rId22"/>
    <p:sldId id="276" r:id="rId23"/>
    <p:sldId id="278" r:id="rId24"/>
    <p:sldId id="290" r:id="rId25"/>
    <p:sldId id="279" r:id="rId26"/>
    <p:sldId id="280" r:id="rId27"/>
    <p:sldId id="282" r:id="rId28"/>
    <p:sldId id="283" r:id="rId29"/>
    <p:sldId id="284" r:id="rId30"/>
    <p:sldId id="286" r:id="rId31"/>
    <p:sldId id="288" r:id="rId32"/>
    <p:sldId id="291" r:id="rId33"/>
    <p:sldId id="292" r:id="rId34"/>
    <p:sldId id="293" r:id="rId35"/>
    <p:sldId id="294" r:id="rId36"/>
    <p:sldId id="295" r:id="rId37"/>
    <p:sldId id="296" r:id="rId38"/>
    <p:sldId id="297" r:id="rId39"/>
    <p:sldId id="298" r:id="rId40"/>
    <p:sldId id="299" r:id="rId41"/>
    <p:sldId id="300"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01"/>
    <p:restoredTop sz="94694"/>
  </p:normalViewPr>
  <p:slideViewPr>
    <p:cSldViewPr snapToGrid="0" snapToObjects="1">
      <p:cViewPr varScale="1">
        <p:scale>
          <a:sx n="121" d="100"/>
          <a:sy n="121" d="100"/>
        </p:scale>
        <p:origin x="83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800517-D0D5-2542-8D50-9F3AF526FDDC}" type="datetimeFigureOut">
              <a:rPr lang="en-US" smtClean="0"/>
              <a:t>11/6/20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964BA3-74AE-9042-902E-BE860876FB99}" type="slidenum">
              <a:rPr lang="en-US" smtClean="0"/>
              <a:t>‹#›</a:t>
            </a:fld>
            <a:endParaRPr lang="en-US"/>
          </a:p>
        </p:txBody>
      </p:sp>
    </p:spTree>
    <p:extLst>
      <p:ext uri="{BB962C8B-B14F-4D97-AF65-F5344CB8AC3E}">
        <p14:creationId xmlns:p14="http://schemas.microsoft.com/office/powerpoint/2010/main" val="2933890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distinction:</a:t>
            </a:r>
            <a:r>
              <a:rPr lang="en-US" baseline="0" dirty="0"/>
              <a:t> Cloud is someone else’s computer. Cloud computing in this context is some else’s computer that YOU can reconfigure and automate. </a:t>
            </a:r>
            <a:endParaRPr lang="en-US" dirty="0"/>
          </a:p>
        </p:txBody>
      </p:sp>
      <p:sp>
        <p:nvSpPr>
          <p:cNvPr id="4" name="Slide Number Placeholder 3"/>
          <p:cNvSpPr>
            <a:spLocks noGrp="1"/>
          </p:cNvSpPr>
          <p:nvPr>
            <p:ph type="sldNum" sz="quarter" idx="10"/>
          </p:nvPr>
        </p:nvSpPr>
        <p:spPr/>
        <p:txBody>
          <a:bodyPr/>
          <a:lstStyle/>
          <a:p>
            <a:fld id="{741529E7-056E-CF4F-B2B8-DCEE1FB5A823}" type="slidenum">
              <a:rPr lang="en-US" smtClean="0"/>
              <a:t>38</a:t>
            </a:fld>
            <a:endParaRPr lang="en-US"/>
          </a:p>
        </p:txBody>
      </p:sp>
    </p:spTree>
    <p:extLst>
      <p:ext uri="{BB962C8B-B14F-4D97-AF65-F5344CB8AC3E}">
        <p14:creationId xmlns:p14="http://schemas.microsoft.com/office/powerpoint/2010/main" val="379022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B35F088-B9CF-F240-8BEF-4A429A75DB32}" type="datetimeFigureOut">
              <a:rPr lang="en-US" smtClean="0"/>
              <a:t>11/6/20</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570C00-6481-9F43-84FB-05D129E9489E}" type="slidenum">
              <a:rPr lang="en-US" smtClean="0"/>
              <a:t>‹#›</a:t>
            </a:fld>
            <a:endParaRPr lang="en-US"/>
          </a:p>
        </p:txBody>
      </p:sp>
    </p:spTree>
    <p:extLst>
      <p:ext uri="{BB962C8B-B14F-4D97-AF65-F5344CB8AC3E}">
        <p14:creationId xmlns:p14="http://schemas.microsoft.com/office/powerpoint/2010/main" val="2149552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35F088-B9CF-F240-8BEF-4A429A75DB32}" type="datetimeFigureOut">
              <a:rPr lang="en-US" smtClean="0"/>
              <a:t>11/6/20</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570C00-6481-9F43-84FB-05D129E9489E}" type="slidenum">
              <a:rPr lang="en-US" smtClean="0"/>
              <a:t>‹#›</a:t>
            </a:fld>
            <a:endParaRPr lang="en-US"/>
          </a:p>
        </p:txBody>
      </p:sp>
    </p:spTree>
    <p:extLst>
      <p:ext uri="{BB962C8B-B14F-4D97-AF65-F5344CB8AC3E}">
        <p14:creationId xmlns:p14="http://schemas.microsoft.com/office/powerpoint/2010/main" val="1009271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35F088-B9CF-F240-8BEF-4A429A75DB32}" type="datetimeFigureOut">
              <a:rPr lang="en-US" smtClean="0"/>
              <a:t>11/6/20</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570C00-6481-9F43-84FB-05D129E9489E}"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1513824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B35F088-B9CF-F240-8BEF-4A429A75DB32}" type="datetimeFigureOut">
              <a:rPr lang="en-US" smtClean="0"/>
              <a:t>11/6/20</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570C00-6481-9F43-84FB-05D129E9489E}" type="slidenum">
              <a:rPr lang="en-US" smtClean="0"/>
              <a:t>‹#›</a:t>
            </a:fld>
            <a:endParaRPr lang="en-US"/>
          </a:p>
        </p:txBody>
      </p:sp>
    </p:spTree>
    <p:extLst>
      <p:ext uri="{BB962C8B-B14F-4D97-AF65-F5344CB8AC3E}">
        <p14:creationId xmlns:p14="http://schemas.microsoft.com/office/powerpoint/2010/main" val="3063953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B35F088-B9CF-F240-8BEF-4A429A75DB32}" type="datetimeFigureOut">
              <a:rPr lang="en-US" smtClean="0"/>
              <a:t>11/6/20</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570C00-6481-9F43-84FB-05D129E9489E}"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587192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B35F088-B9CF-F240-8BEF-4A429A75DB32}" type="datetimeFigureOut">
              <a:rPr lang="en-US" smtClean="0"/>
              <a:t>11/6/20</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570C00-6481-9F43-84FB-05D129E9489E}" type="slidenum">
              <a:rPr lang="en-US" smtClean="0"/>
              <a:t>‹#›</a:t>
            </a:fld>
            <a:endParaRPr lang="en-US"/>
          </a:p>
        </p:txBody>
      </p:sp>
    </p:spTree>
    <p:extLst>
      <p:ext uri="{BB962C8B-B14F-4D97-AF65-F5344CB8AC3E}">
        <p14:creationId xmlns:p14="http://schemas.microsoft.com/office/powerpoint/2010/main" val="38941291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35F088-B9CF-F240-8BEF-4A429A75DB32}" type="datetimeFigureOut">
              <a:rPr lang="en-US" smtClean="0"/>
              <a:t>11/6/20</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570C00-6481-9F43-84FB-05D129E9489E}" type="slidenum">
              <a:rPr lang="en-US" smtClean="0"/>
              <a:t>‹#›</a:t>
            </a:fld>
            <a:endParaRPr lang="en-US"/>
          </a:p>
        </p:txBody>
      </p:sp>
    </p:spTree>
    <p:extLst>
      <p:ext uri="{BB962C8B-B14F-4D97-AF65-F5344CB8AC3E}">
        <p14:creationId xmlns:p14="http://schemas.microsoft.com/office/powerpoint/2010/main" val="988136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35F088-B9CF-F240-8BEF-4A429A75DB32}" type="datetimeFigureOut">
              <a:rPr lang="en-US" smtClean="0"/>
              <a:t>11/6/20</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570C00-6481-9F43-84FB-05D129E9489E}" type="slidenum">
              <a:rPr lang="en-US" smtClean="0"/>
              <a:t>‹#›</a:t>
            </a:fld>
            <a:endParaRPr lang="en-US"/>
          </a:p>
        </p:txBody>
      </p:sp>
    </p:spTree>
    <p:extLst>
      <p:ext uri="{BB962C8B-B14F-4D97-AF65-F5344CB8AC3E}">
        <p14:creationId xmlns:p14="http://schemas.microsoft.com/office/powerpoint/2010/main" val="665958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193017" y="2128761"/>
            <a:ext cx="6999107" cy="2306160"/>
          </a:xfrm>
        </p:spPr>
        <p:txBody>
          <a:bodyPr>
            <a:normAutofit/>
          </a:bodyPr>
          <a:lstStyle>
            <a:lvl1pPr algn="l">
              <a:defRPr sz="5333"/>
            </a:lvl1pPr>
          </a:lstStyle>
          <a:p>
            <a:r>
              <a:rPr lang="en-US"/>
              <a:t>Click to edit Master title style</a:t>
            </a:r>
            <a:endParaRPr lang="en-US" dirty="0"/>
          </a:p>
        </p:txBody>
      </p:sp>
    </p:spTree>
    <p:extLst>
      <p:ext uri="{BB962C8B-B14F-4D97-AF65-F5344CB8AC3E}">
        <p14:creationId xmlns:p14="http://schemas.microsoft.com/office/powerpoint/2010/main" val="18590970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Bullets">
    <p:spTree>
      <p:nvGrpSpPr>
        <p:cNvPr id="1" name=""/>
        <p:cNvGrpSpPr/>
        <p:nvPr/>
      </p:nvGrpSpPr>
      <p:grpSpPr>
        <a:xfrm>
          <a:off x="0" y="0"/>
          <a:ext cx="0" cy="0"/>
          <a:chOff x="0" y="0"/>
          <a:chExt cx="0" cy="0"/>
        </a:xfrm>
      </p:grpSpPr>
      <p:sp>
        <p:nvSpPr>
          <p:cNvPr id="3" name="Title 1"/>
          <p:cNvSpPr>
            <a:spLocks noGrp="1"/>
          </p:cNvSpPr>
          <p:nvPr>
            <p:ph type="title"/>
          </p:nvPr>
        </p:nvSpPr>
        <p:spPr>
          <a:xfrm>
            <a:off x="609600" y="274639"/>
            <a:ext cx="10972800" cy="1143000"/>
          </a:xfrm>
        </p:spPr>
        <p:txBody>
          <a:bodyPr>
            <a:normAutofit/>
          </a:bodyPr>
          <a:lstStyle>
            <a:lvl1pPr algn="l">
              <a:defRPr sz="3733">
                <a:solidFill>
                  <a:srgbClr val="444444"/>
                </a:solidFill>
              </a:defRPr>
            </a:lvl1pPr>
          </a:lstStyle>
          <a:p>
            <a:r>
              <a:rPr lang="en-US"/>
              <a:t>Click to edit Master title style</a:t>
            </a:r>
            <a:endParaRPr lang="en-US" dirty="0"/>
          </a:p>
        </p:txBody>
      </p:sp>
      <p:sp>
        <p:nvSpPr>
          <p:cNvPr id="4" name="Content Placeholder 2"/>
          <p:cNvSpPr>
            <a:spLocks noGrp="1"/>
          </p:cNvSpPr>
          <p:nvPr>
            <p:ph idx="1"/>
          </p:nvPr>
        </p:nvSpPr>
        <p:spPr>
          <a:xfrm>
            <a:off x="609600" y="1600201"/>
            <a:ext cx="10972800" cy="4114800"/>
          </a:xfrm>
        </p:spPr>
        <p:txBody>
          <a:bodyPr>
            <a:normAutofit/>
          </a:bodyPr>
          <a:lstStyle>
            <a:lvl1pPr>
              <a:defRPr sz="2667"/>
            </a:lvl1pPr>
            <a:lvl2pPr>
              <a:defRPr sz="2400"/>
            </a:lvl2pPr>
            <a:lvl3pPr>
              <a:defRPr sz="2133"/>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p:cNvSpPr/>
          <p:nvPr userDrawn="1"/>
        </p:nvSpPr>
        <p:spPr>
          <a:xfrm>
            <a:off x="0" y="1417639"/>
            <a:ext cx="9144000" cy="76315"/>
          </a:xfrm>
          <a:prstGeom prst="rect">
            <a:avLst/>
          </a:prstGeom>
          <a:solidFill>
            <a:srgbClr val="DD00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7" name="Subtitle 2"/>
          <p:cNvSpPr txBox="1">
            <a:spLocks/>
          </p:cNvSpPr>
          <p:nvPr userDrawn="1"/>
        </p:nvSpPr>
        <p:spPr>
          <a:xfrm>
            <a:off x="1073072" y="6045540"/>
            <a:ext cx="3458752" cy="711200"/>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rgbClr val="444444"/>
                </a:solidFill>
                <a:latin typeface="Century Gothic"/>
                <a:ea typeface="+mn-ea"/>
                <a:cs typeface="Century Gothic"/>
              </a:defRPr>
            </a:lvl1pPr>
            <a:lvl2pPr marL="742950" indent="-285750" algn="l" defTabSz="457200" rtl="0" eaLnBrk="1" latinLnBrk="0" hangingPunct="1">
              <a:spcBef>
                <a:spcPct val="20000"/>
              </a:spcBef>
              <a:buFont typeface="Arial"/>
              <a:buChar char="–"/>
              <a:defRPr sz="2800" kern="1200">
                <a:solidFill>
                  <a:srgbClr val="444444"/>
                </a:solidFill>
                <a:latin typeface="Century Gothic"/>
                <a:ea typeface="+mn-ea"/>
                <a:cs typeface="Century Gothic"/>
              </a:defRPr>
            </a:lvl2pPr>
            <a:lvl3pPr marL="1143000" indent="-228600" algn="l" defTabSz="457200" rtl="0" eaLnBrk="1" latinLnBrk="0" hangingPunct="1">
              <a:spcBef>
                <a:spcPct val="20000"/>
              </a:spcBef>
              <a:buFont typeface="Arial"/>
              <a:buChar char="•"/>
              <a:defRPr sz="2400" kern="1200">
                <a:solidFill>
                  <a:srgbClr val="444444"/>
                </a:solidFill>
                <a:latin typeface="Century Gothic"/>
                <a:ea typeface="+mn-ea"/>
                <a:cs typeface="Century Gothic"/>
              </a:defRPr>
            </a:lvl3pPr>
            <a:lvl4pPr marL="1600200" indent="-228600" algn="l" defTabSz="457200" rtl="0" eaLnBrk="1" latinLnBrk="0" hangingPunct="1">
              <a:spcBef>
                <a:spcPct val="20000"/>
              </a:spcBef>
              <a:buFont typeface="Arial"/>
              <a:buChar char="–"/>
              <a:defRPr sz="2000" kern="1200">
                <a:solidFill>
                  <a:srgbClr val="444444"/>
                </a:solidFill>
                <a:latin typeface="Century Gothic"/>
                <a:ea typeface="+mn-ea"/>
                <a:cs typeface="Century Gothic"/>
              </a:defRPr>
            </a:lvl4pPr>
            <a:lvl5pPr marL="2057400" indent="-228600" algn="l" defTabSz="457200" rtl="0" eaLnBrk="1" latinLnBrk="0" hangingPunct="1">
              <a:spcBef>
                <a:spcPct val="20000"/>
              </a:spcBef>
              <a:buFont typeface="Arial"/>
              <a:buChar char="»"/>
              <a:defRPr sz="2000" kern="1200">
                <a:solidFill>
                  <a:srgbClr val="444444"/>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1067" dirty="0">
                <a:latin typeface="Helvetica Neue"/>
                <a:cs typeface="Helvetica Neue"/>
              </a:rPr>
              <a:t>Funded by the National Science Foundation</a:t>
            </a:r>
          </a:p>
          <a:p>
            <a:pPr marL="0" indent="0" algn="l">
              <a:buNone/>
            </a:pPr>
            <a:r>
              <a:rPr lang="en-US" sz="1067" dirty="0">
                <a:latin typeface="Helvetica Neue"/>
                <a:cs typeface="Helvetica Neue"/>
              </a:rPr>
              <a:t>Award #ACI-1445604</a:t>
            </a:r>
          </a:p>
        </p:txBody>
      </p:sp>
      <p:pic>
        <p:nvPicPr>
          <p:cNvPr id="8" name="Picture 7"/>
          <p:cNvPicPr>
            <a:picLocks noChangeAspect="1"/>
          </p:cNvPicPr>
          <p:nvPr userDrawn="1"/>
        </p:nvPicPr>
        <p:blipFill>
          <a:blip r:embed="rId2"/>
          <a:stretch>
            <a:fillRect/>
          </a:stretch>
        </p:blipFill>
        <p:spPr>
          <a:xfrm>
            <a:off x="609600" y="6033031"/>
            <a:ext cx="508000" cy="508000"/>
          </a:xfrm>
          <a:prstGeom prst="rect">
            <a:avLst/>
          </a:prstGeom>
        </p:spPr>
      </p:pic>
      <p:pic>
        <p:nvPicPr>
          <p:cNvPr id="9" name="Picture 8" descr="jetstreamLogo_FINAL1.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234490" y="5956716"/>
            <a:ext cx="2347911" cy="784856"/>
          </a:xfrm>
          <a:prstGeom prst="rect">
            <a:avLst/>
          </a:prstGeom>
        </p:spPr>
      </p:pic>
      <p:sp>
        <p:nvSpPr>
          <p:cNvPr id="10" name="TextBox 9"/>
          <p:cNvSpPr txBox="1"/>
          <p:nvPr userDrawn="1"/>
        </p:nvSpPr>
        <p:spPr>
          <a:xfrm>
            <a:off x="9888476" y="6454313"/>
            <a:ext cx="1832809" cy="256545"/>
          </a:xfrm>
          <a:prstGeom prst="rect">
            <a:avLst/>
          </a:prstGeom>
          <a:noFill/>
        </p:spPr>
        <p:txBody>
          <a:bodyPr wrap="square" rtlCol="0">
            <a:spAutoFit/>
          </a:bodyPr>
          <a:lstStyle/>
          <a:p>
            <a:r>
              <a:rPr lang="en-US" sz="1067" kern="1200" dirty="0">
                <a:solidFill>
                  <a:schemeClr val="tx1"/>
                </a:solidFill>
                <a:latin typeface="Helvetica"/>
                <a:ea typeface="+mn-ea"/>
                <a:cs typeface="Helvetica"/>
              </a:rPr>
              <a:t>http://jetstream-cloud.org/</a:t>
            </a:r>
            <a:endParaRPr lang="en-US" sz="1067" dirty="0">
              <a:solidFill>
                <a:schemeClr val="tx1"/>
              </a:solidFill>
              <a:latin typeface="Helvetica"/>
              <a:cs typeface="Helvetica"/>
            </a:endParaRPr>
          </a:p>
        </p:txBody>
      </p:sp>
    </p:spTree>
    <p:extLst>
      <p:ext uri="{BB962C8B-B14F-4D97-AF65-F5344CB8AC3E}">
        <p14:creationId xmlns:p14="http://schemas.microsoft.com/office/powerpoint/2010/main" val="138556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35F088-B9CF-F240-8BEF-4A429A75DB32}" type="datetimeFigureOut">
              <a:rPr lang="en-US" smtClean="0"/>
              <a:t>11/6/20</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570C00-6481-9F43-84FB-05D129E9489E}" type="slidenum">
              <a:rPr lang="en-US" smtClean="0"/>
              <a:t>‹#›</a:t>
            </a:fld>
            <a:endParaRPr lang="en-US"/>
          </a:p>
        </p:txBody>
      </p:sp>
    </p:spTree>
    <p:extLst>
      <p:ext uri="{BB962C8B-B14F-4D97-AF65-F5344CB8AC3E}">
        <p14:creationId xmlns:p14="http://schemas.microsoft.com/office/powerpoint/2010/main" val="3777254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35F088-B9CF-F240-8BEF-4A429A75DB32}" type="datetimeFigureOut">
              <a:rPr lang="en-US" smtClean="0"/>
              <a:t>11/6/20</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570C00-6481-9F43-84FB-05D129E9489E}" type="slidenum">
              <a:rPr lang="en-US" smtClean="0"/>
              <a:t>‹#›</a:t>
            </a:fld>
            <a:endParaRPr lang="en-US"/>
          </a:p>
        </p:txBody>
      </p:sp>
    </p:spTree>
    <p:extLst>
      <p:ext uri="{BB962C8B-B14F-4D97-AF65-F5344CB8AC3E}">
        <p14:creationId xmlns:p14="http://schemas.microsoft.com/office/powerpoint/2010/main" val="278275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35F088-B9CF-F240-8BEF-4A429A75DB32}" type="datetimeFigureOut">
              <a:rPr lang="en-US" smtClean="0"/>
              <a:t>11/6/20</a:t>
            </a:fld>
            <a:endParaRPr lang="en-US"/>
          </a:p>
        </p:txBody>
      </p:sp>
      <p:sp>
        <p:nvSpPr>
          <p:cNvPr id="6" name="Footer Placeholder 5"/>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570C00-6481-9F43-84FB-05D129E9489E}" type="slidenum">
              <a:rPr lang="en-US" smtClean="0"/>
              <a:t>‹#›</a:t>
            </a:fld>
            <a:endParaRPr lang="en-US"/>
          </a:p>
        </p:txBody>
      </p:sp>
    </p:spTree>
    <p:extLst>
      <p:ext uri="{BB962C8B-B14F-4D97-AF65-F5344CB8AC3E}">
        <p14:creationId xmlns:p14="http://schemas.microsoft.com/office/powerpoint/2010/main" val="73757379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B35F088-B9CF-F240-8BEF-4A429A75DB32}" type="datetimeFigureOut">
              <a:rPr lang="en-US" smtClean="0"/>
              <a:t>11/6/20</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570C00-6481-9F43-84FB-05D129E9489E}" type="slidenum">
              <a:rPr lang="en-US" smtClean="0"/>
              <a:t>‹#›</a:t>
            </a:fld>
            <a:endParaRPr lang="en-US"/>
          </a:p>
        </p:txBody>
      </p:sp>
    </p:spTree>
    <p:extLst>
      <p:ext uri="{BB962C8B-B14F-4D97-AF65-F5344CB8AC3E}">
        <p14:creationId xmlns:p14="http://schemas.microsoft.com/office/powerpoint/2010/main" val="253517541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B35F088-B9CF-F240-8BEF-4A429A75DB32}" type="datetimeFigureOut">
              <a:rPr lang="en-US" smtClean="0"/>
              <a:t>11/6/20</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570C00-6481-9F43-84FB-05D129E9489E}" type="slidenum">
              <a:rPr lang="en-US" smtClean="0"/>
              <a:t>‹#›</a:t>
            </a:fld>
            <a:endParaRPr lang="en-US"/>
          </a:p>
        </p:txBody>
      </p:sp>
    </p:spTree>
    <p:extLst>
      <p:ext uri="{BB962C8B-B14F-4D97-AF65-F5344CB8AC3E}">
        <p14:creationId xmlns:p14="http://schemas.microsoft.com/office/powerpoint/2010/main" val="1964396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35F088-B9CF-F240-8BEF-4A429A75DB32}" type="datetimeFigureOut">
              <a:rPr lang="en-US" smtClean="0"/>
              <a:t>11/6/20</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570C00-6481-9F43-84FB-05D129E9489E}" type="slidenum">
              <a:rPr lang="en-US" smtClean="0"/>
              <a:t>‹#›</a:t>
            </a:fld>
            <a:endParaRPr lang="en-US"/>
          </a:p>
        </p:txBody>
      </p:sp>
    </p:spTree>
    <p:extLst>
      <p:ext uri="{BB962C8B-B14F-4D97-AF65-F5344CB8AC3E}">
        <p14:creationId xmlns:p14="http://schemas.microsoft.com/office/powerpoint/2010/main" val="33919030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B35F088-B9CF-F240-8BEF-4A429A75DB32}" type="datetimeFigureOut">
              <a:rPr lang="en-US" smtClean="0"/>
              <a:t>11/6/20</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570C00-6481-9F43-84FB-05D129E9489E}" type="slidenum">
              <a:rPr lang="en-US" smtClean="0"/>
              <a:t>‹#›</a:t>
            </a:fld>
            <a:endParaRPr lang="en-US"/>
          </a:p>
        </p:txBody>
      </p:sp>
    </p:spTree>
    <p:extLst>
      <p:ext uri="{BB962C8B-B14F-4D97-AF65-F5344CB8AC3E}">
        <p14:creationId xmlns:p14="http://schemas.microsoft.com/office/powerpoint/2010/main" val="223868261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B35F088-B9CF-F240-8BEF-4A429A75DB32}" type="datetimeFigureOut">
              <a:rPr lang="en-US" smtClean="0"/>
              <a:t>11/6/20</a:t>
            </a:fld>
            <a:endParaRPr lang="en-US"/>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570C00-6481-9F43-84FB-05D129E9489E}" type="slidenum">
              <a:rPr lang="en-US" smtClean="0"/>
              <a:t>‹#›</a:t>
            </a:fld>
            <a:endParaRPr lang="en-US"/>
          </a:p>
        </p:txBody>
      </p:sp>
    </p:spTree>
    <p:extLst>
      <p:ext uri="{BB962C8B-B14F-4D97-AF65-F5344CB8AC3E}">
        <p14:creationId xmlns:p14="http://schemas.microsoft.com/office/powerpoint/2010/main" val="3507852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AB35F088-B9CF-F240-8BEF-4A429A75DB32}" type="datetimeFigureOut">
              <a:rPr lang="en-US" smtClean="0"/>
              <a:t>11/6/20</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570C00-6481-9F43-84FB-05D129E9489E}" type="slidenum">
              <a:rPr lang="en-US" smtClean="0"/>
              <a:t>‹#›</a:t>
            </a:fld>
            <a:endParaRPr lang="en-US"/>
          </a:p>
        </p:txBody>
      </p:sp>
    </p:spTree>
    <p:extLst>
      <p:ext uri="{BB962C8B-B14F-4D97-AF65-F5344CB8AC3E}">
        <p14:creationId xmlns:p14="http://schemas.microsoft.com/office/powerpoint/2010/main" val="1217690267"/>
      </p:ext>
    </p:extLst>
  </p:cSld>
  <p:clrMap bg1="lt1" tx1="dk1" bg2="lt2" tx2="dk2" accent1="accent1" accent2="accent2" accent3="accent3" accent4="accent4" accent5="accent5" accent6="accent6" hlink="hlink" folHlink="folHlink"/>
  <p:sldLayoutIdLst>
    <p:sldLayoutId id="2147484215" r:id="rId1"/>
    <p:sldLayoutId id="2147484216" r:id="rId2"/>
    <p:sldLayoutId id="2147484217" r:id="rId3"/>
    <p:sldLayoutId id="2147484218" r:id="rId4"/>
    <p:sldLayoutId id="2147484219" r:id="rId5"/>
    <p:sldLayoutId id="2147484220" r:id="rId6"/>
    <p:sldLayoutId id="2147484221" r:id="rId7"/>
    <p:sldLayoutId id="2147484222" r:id="rId8"/>
    <p:sldLayoutId id="2147484223" r:id="rId9"/>
    <p:sldLayoutId id="2147484224" r:id="rId10"/>
    <p:sldLayoutId id="2147484225" r:id="rId11"/>
    <p:sldLayoutId id="2147484226" r:id="rId12"/>
    <p:sldLayoutId id="2147484227" r:id="rId13"/>
    <p:sldLayoutId id="2147484228" r:id="rId14"/>
    <p:sldLayoutId id="2147484229" r:id="rId15"/>
    <p:sldLayoutId id="2147484230" r:id="rId16"/>
    <p:sldLayoutId id="2147484231" r:id="rId17"/>
    <p:sldLayoutId id="2147484232" r:id="rId18"/>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portal.xsede.org/allocations-overview" TargetMode="External"/><Relationship Id="rId2" Type="http://schemas.openxmlformats.org/officeDocument/2006/relationships/hyperlink" Target="https://portal.xsede.org/" TargetMode="External"/><Relationship Id="rId1" Type="http://schemas.openxmlformats.org/officeDocument/2006/relationships/slideLayout" Target="../slideLayouts/slideLayout18.xml"/><Relationship Id="rId4" Type="http://schemas.openxmlformats.org/officeDocument/2006/relationships/hyperlink" Target="https://portal.xsede.org/successful-request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portal.xsede.org/user-guides" TargetMode="External"/><Relationship Id="rId2" Type="http://schemas.openxmlformats.org/officeDocument/2006/relationships/hyperlink" Target="http://wiki.jetstream-cloud.org/" TargetMode="External"/><Relationship Id="rId1" Type="http://schemas.openxmlformats.org/officeDocument/2006/relationships/slideLayout" Target="../slideLayouts/slideLayout18.xml"/><Relationship Id="rId6" Type="http://schemas.openxmlformats.org/officeDocument/2006/relationships/hyperlink" Target="https://www.xsede.org/campus-champions" TargetMode="External"/><Relationship Id="rId5" Type="http://schemas.openxmlformats.org/officeDocument/2006/relationships/hyperlink" Target="mailto:help@xsede.org" TargetMode="External"/><Relationship Id="rId4" Type="http://schemas.openxmlformats.org/officeDocument/2006/relationships/hyperlink" Target="https://portal.xsede.org/knowledge-base" TargetMode="External"/></Relationships>
</file>

<file path=ppt/slides/_rels/slide41.xml.rels><?xml version="1.0" encoding="UTF-8" standalone="yes"?>
<Relationships xmlns="http://schemas.openxmlformats.org/package/2006/relationships"><Relationship Id="rId2" Type="http://schemas.openxmlformats.org/officeDocument/2006/relationships/hyperlink" Target="mailto:help@jetstream-cloud.org"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30B1F-5B3A-524A-9750-BE7CF761ABBF}"/>
              </a:ext>
            </a:extLst>
          </p:cNvPr>
          <p:cNvSpPr>
            <a:spLocks noGrp="1"/>
          </p:cNvSpPr>
          <p:nvPr>
            <p:ph type="ctrTitle"/>
          </p:nvPr>
        </p:nvSpPr>
        <p:spPr/>
        <p:txBody>
          <a:bodyPr/>
          <a:lstStyle/>
          <a:p>
            <a:r>
              <a:rPr lang="en-US" dirty="0"/>
              <a:t>Introduction to Cloud Computing</a:t>
            </a:r>
          </a:p>
        </p:txBody>
      </p:sp>
      <p:sp>
        <p:nvSpPr>
          <p:cNvPr id="3" name="Subtitle 2">
            <a:extLst>
              <a:ext uri="{FF2B5EF4-FFF2-40B4-BE49-F238E27FC236}">
                <a16:creationId xmlns:a16="http://schemas.microsoft.com/office/drawing/2014/main" id="{E959731D-B520-C047-A533-F634B1F03BC8}"/>
              </a:ext>
            </a:extLst>
          </p:cNvPr>
          <p:cNvSpPr>
            <a:spLocks noGrp="1"/>
          </p:cNvSpPr>
          <p:nvPr>
            <p:ph type="subTitle" idx="1"/>
          </p:nvPr>
        </p:nvSpPr>
        <p:spPr/>
        <p:txBody>
          <a:bodyPr>
            <a:normAutofit lnSpcReduction="10000"/>
          </a:bodyPr>
          <a:lstStyle/>
          <a:p>
            <a:r>
              <a:rPr lang="en-US" dirty="0"/>
              <a:t>Gonzalo De La Torre Parra</a:t>
            </a:r>
          </a:p>
          <a:p>
            <a:r>
              <a:rPr lang="en-US" dirty="0"/>
              <a:t>Ph.D. Candidate – Electrical Engineering</a:t>
            </a:r>
          </a:p>
          <a:p>
            <a:r>
              <a:rPr lang="en-US" dirty="0" err="1"/>
              <a:t>gonzalo.Delatorre@utsa.edu</a:t>
            </a:r>
            <a:endParaRPr lang="en-US" dirty="0"/>
          </a:p>
        </p:txBody>
      </p:sp>
    </p:spTree>
    <p:extLst>
      <p:ext uri="{BB962C8B-B14F-4D97-AF65-F5344CB8AC3E}">
        <p14:creationId xmlns:p14="http://schemas.microsoft.com/office/powerpoint/2010/main" val="1840198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B86DA5-C201-EB4D-9F01-93D12104A043}"/>
              </a:ext>
            </a:extLst>
          </p:cNvPr>
          <p:cNvSpPr>
            <a:spLocks noGrp="1"/>
          </p:cNvSpPr>
          <p:nvPr>
            <p:ph idx="1"/>
          </p:nvPr>
        </p:nvSpPr>
        <p:spPr>
          <a:xfrm>
            <a:off x="2589212" y="1272467"/>
            <a:ext cx="8915400" cy="3777622"/>
          </a:xfrm>
        </p:spPr>
        <p:txBody>
          <a:bodyPr anchor="ctr">
            <a:normAutofit/>
          </a:bodyPr>
          <a:lstStyle/>
          <a:p>
            <a:pPr marL="0" indent="0" algn="ctr">
              <a:buNone/>
            </a:pPr>
            <a:r>
              <a:rPr lang="en-US" sz="6000" b="1" dirty="0"/>
              <a:t>Any Questions?</a:t>
            </a:r>
          </a:p>
        </p:txBody>
      </p:sp>
    </p:spTree>
    <p:extLst>
      <p:ext uri="{BB962C8B-B14F-4D97-AF65-F5344CB8AC3E}">
        <p14:creationId xmlns:p14="http://schemas.microsoft.com/office/powerpoint/2010/main" val="2832203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B86DA5-C201-EB4D-9F01-93D12104A043}"/>
              </a:ext>
            </a:extLst>
          </p:cNvPr>
          <p:cNvSpPr>
            <a:spLocks noGrp="1"/>
          </p:cNvSpPr>
          <p:nvPr>
            <p:ph idx="1"/>
          </p:nvPr>
        </p:nvSpPr>
        <p:spPr>
          <a:xfrm>
            <a:off x="2589212" y="1272467"/>
            <a:ext cx="8915400" cy="3777622"/>
          </a:xfrm>
        </p:spPr>
        <p:txBody>
          <a:bodyPr anchor="ctr">
            <a:normAutofit/>
          </a:bodyPr>
          <a:lstStyle/>
          <a:p>
            <a:pPr marL="0" indent="0" algn="ctr">
              <a:buNone/>
            </a:pPr>
            <a:r>
              <a:rPr lang="en-US" sz="6000" b="1" dirty="0"/>
              <a:t>Our First Day</a:t>
            </a:r>
          </a:p>
          <a:p>
            <a:pPr marL="0" indent="0" algn="ctr">
              <a:buNone/>
            </a:pPr>
            <a:r>
              <a:rPr lang="en-US" sz="6000" b="1" dirty="0"/>
              <a:t>Cloud Computing!</a:t>
            </a:r>
          </a:p>
        </p:txBody>
      </p:sp>
    </p:spTree>
    <p:extLst>
      <p:ext uri="{BB962C8B-B14F-4D97-AF65-F5344CB8AC3E}">
        <p14:creationId xmlns:p14="http://schemas.microsoft.com/office/powerpoint/2010/main" val="3163778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481B8-8D54-D849-8416-4D65250844C8}"/>
              </a:ext>
            </a:extLst>
          </p:cNvPr>
          <p:cNvSpPr>
            <a:spLocks noGrp="1"/>
          </p:cNvSpPr>
          <p:nvPr>
            <p:ph type="title"/>
          </p:nvPr>
        </p:nvSpPr>
        <p:spPr/>
        <p:txBody>
          <a:bodyPr/>
          <a:lstStyle/>
          <a:p>
            <a:r>
              <a:rPr lang="en-US" dirty="0"/>
              <a:t>Table of Contents</a:t>
            </a:r>
          </a:p>
        </p:txBody>
      </p:sp>
      <p:sp>
        <p:nvSpPr>
          <p:cNvPr id="3" name="Content Placeholder 2">
            <a:extLst>
              <a:ext uri="{FF2B5EF4-FFF2-40B4-BE49-F238E27FC236}">
                <a16:creationId xmlns:a16="http://schemas.microsoft.com/office/drawing/2014/main" id="{08937D3C-C331-DC44-BD5C-92A0996BE4EA}"/>
              </a:ext>
            </a:extLst>
          </p:cNvPr>
          <p:cNvSpPr>
            <a:spLocks noGrp="1"/>
          </p:cNvSpPr>
          <p:nvPr>
            <p:ph idx="1"/>
          </p:nvPr>
        </p:nvSpPr>
        <p:spPr/>
        <p:txBody>
          <a:bodyPr/>
          <a:lstStyle/>
          <a:p>
            <a:r>
              <a:rPr lang="en-US" dirty="0"/>
              <a:t>Introduction</a:t>
            </a:r>
          </a:p>
          <a:p>
            <a:r>
              <a:rPr lang="en-US" dirty="0"/>
              <a:t>Characteristics of Cloud</a:t>
            </a:r>
          </a:p>
          <a:p>
            <a:r>
              <a:rPr lang="en-US" dirty="0"/>
              <a:t>Types of Clouds</a:t>
            </a:r>
          </a:p>
          <a:p>
            <a:r>
              <a:rPr lang="en-US" dirty="0"/>
              <a:t>Types of Cloud Providers</a:t>
            </a:r>
          </a:p>
          <a:p>
            <a:r>
              <a:rPr lang="en-US" dirty="0"/>
              <a:t>Introduction to OpenStack</a:t>
            </a:r>
          </a:p>
          <a:p>
            <a:r>
              <a:rPr lang="en-US" dirty="0"/>
              <a:t>Big Data Analytics in Jetstream Cloud</a:t>
            </a:r>
          </a:p>
          <a:p>
            <a:endParaRPr lang="en-US" dirty="0"/>
          </a:p>
          <a:p>
            <a:endParaRPr lang="en-US" dirty="0"/>
          </a:p>
        </p:txBody>
      </p:sp>
    </p:spTree>
    <p:extLst>
      <p:ext uri="{BB962C8B-B14F-4D97-AF65-F5344CB8AC3E}">
        <p14:creationId xmlns:p14="http://schemas.microsoft.com/office/powerpoint/2010/main" val="1062760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DA38D-5950-CD43-BCAF-6E815FA575BD}"/>
              </a:ext>
            </a:extLst>
          </p:cNvPr>
          <p:cNvSpPr>
            <a:spLocks noGrp="1"/>
          </p:cNvSpPr>
          <p:nvPr>
            <p:ph type="title"/>
          </p:nvPr>
        </p:nvSpPr>
        <p:spPr/>
        <p:txBody>
          <a:bodyPr/>
          <a:lstStyle/>
          <a:p>
            <a:r>
              <a:rPr lang="en-US" dirty="0"/>
              <a:t>Introduction	</a:t>
            </a:r>
          </a:p>
        </p:txBody>
      </p:sp>
      <p:sp>
        <p:nvSpPr>
          <p:cNvPr id="3" name="Content Placeholder 2">
            <a:extLst>
              <a:ext uri="{FF2B5EF4-FFF2-40B4-BE49-F238E27FC236}">
                <a16:creationId xmlns:a16="http://schemas.microsoft.com/office/drawing/2014/main" id="{A951A3F8-D61C-914A-8A00-E121A718D03C}"/>
              </a:ext>
            </a:extLst>
          </p:cNvPr>
          <p:cNvSpPr>
            <a:spLocks noGrp="1"/>
          </p:cNvSpPr>
          <p:nvPr>
            <p:ph idx="1"/>
          </p:nvPr>
        </p:nvSpPr>
        <p:spPr>
          <a:xfrm>
            <a:off x="2589212" y="2133600"/>
            <a:ext cx="8911687" cy="4724400"/>
          </a:xfrm>
        </p:spPr>
        <p:txBody>
          <a:bodyPr>
            <a:normAutofit fontScale="92500" lnSpcReduction="10000"/>
          </a:bodyPr>
          <a:lstStyle/>
          <a:p>
            <a:r>
              <a:rPr lang="en-US" dirty="0"/>
              <a:t>Cloud computing gradually evolved from mainframe computing which worked on a shared resource model. The definition of Cloud computing according to the National Institute of Standards and Technology is as follows:</a:t>
            </a:r>
          </a:p>
          <a:p>
            <a:r>
              <a:rPr lang="en-US" dirty="0"/>
              <a:t>“ Cloud Computing is a model for enabling ubiquitous, convenient, on-demand network access to a shared pool of configurable computing resources (e.g., networks, servers, storage, applications and services) that can be rapidly provisioned and released with minimal management effort or service provider interaction “ In simple terms it is storing and accessing data/computing resources over the internet.</a:t>
            </a:r>
          </a:p>
          <a:p>
            <a:r>
              <a:rPr lang="en-US" dirty="0"/>
              <a:t>Evolution:</a:t>
            </a:r>
          </a:p>
          <a:p>
            <a:pPr lvl="1"/>
            <a:r>
              <a:rPr lang="en-US" dirty="0"/>
              <a:t>• Grid computing: This involved usage of a distributed architecture working on a single problem and the tasks are assigned independent of each other</a:t>
            </a:r>
            <a:br>
              <a:rPr lang="en-US" dirty="0"/>
            </a:br>
            <a:r>
              <a:rPr lang="en-US" dirty="0"/>
              <a:t>• Utility computing: In the case of utility computing, the resources required for computing are made available for the client as a metered service</a:t>
            </a:r>
            <a:br>
              <a:rPr lang="en-US" dirty="0"/>
            </a:br>
            <a:r>
              <a:rPr lang="en-US" dirty="0"/>
              <a:t>•SaaS: Software as a service is a network based model that takes care of software licensing and delivery by providing applications through a web browser</a:t>
            </a:r>
            <a:br>
              <a:rPr lang="en-US" dirty="0"/>
            </a:br>
            <a:r>
              <a:rPr lang="en-US" dirty="0"/>
              <a:t>• Cloud computing: This provides the required computing resources anytime, anywhere for the Clients</a:t>
            </a:r>
          </a:p>
        </p:txBody>
      </p:sp>
    </p:spTree>
    <p:extLst>
      <p:ext uri="{BB962C8B-B14F-4D97-AF65-F5344CB8AC3E}">
        <p14:creationId xmlns:p14="http://schemas.microsoft.com/office/powerpoint/2010/main" val="1772955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61F22-4199-DC43-A7A2-55D2C1A4D4CF}"/>
              </a:ext>
            </a:extLst>
          </p:cNvPr>
          <p:cNvSpPr>
            <a:spLocks noGrp="1"/>
          </p:cNvSpPr>
          <p:nvPr>
            <p:ph type="title"/>
          </p:nvPr>
        </p:nvSpPr>
        <p:spPr/>
        <p:txBody>
          <a:bodyPr/>
          <a:lstStyle/>
          <a:p>
            <a:r>
              <a:rPr lang="en-US" dirty="0"/>
              <a:t>Introduction - Architecture</a:t>
            </a:r>
          </a:p>
        </p:txBody>
      </p:sp>
      <p:pic>
        <p:nvPicPr>
          <p:cNvPr id="4" name="Picture 3">
            <a:extLst>
              <a:ext uri="{FF2B5EF4-FFF2-40B4-BE49-F238E27FC236}">
                <a16:creationId xmlns:a16="http://schemas.microsoft.com/office/drawing/2014/main" id="{1584C2E1-887D-E14E-9877-B4F324B0BA85}"/>
              </a:ext>
            </a:extLst>
          </p:cNvPr>
          <p:cNvPicPr>
            <a:picLocks noChangeAspect="1"/>
          </p:cNvPicPr>
          <p:nvPr/>
        </p:nvPicPr>
        <p:blipFill>
          <a:blip r:embed="rId2"/>
          <a:stretch>
            <a:fillRect/>
          </a:stretch>
        </p:blipFill>
        <p:spPr>
          <a:xfrm>
            <a:off x="2838449" y="1422400"/>
            <a:ext cx="8540187" cy="5260622"/>
          </a:xfrm>
          <a:prstGeom prst="rect">
            <a:avLst/>
          </a:prstGeom>
        </p:spPr>
      </p:pic>
    </p:spTree>
    <p:extLst>
      <p:ext uri="{BB962C8B-B14F-4D97-AF65-F5344CB8AC3E}">
        <p14:creationId xmlns:p14="http://schemas.microsoft.com/office/powerpoint/2010/main" val="2657761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7938B-C08F-8948-A7F8-0E4794E7B363}"/>
              </a:ext>
            </a:extLst>
          </p:cNvPr>
          <p:cNvSpPr>
            <a:spLocks noGrp="1"/>
          </p:cNvSpPr>
          <p:nvPr>
            <p:ph type="title"/>
          </p:nvPr>
        </p:nvSpPr>
        <p:spPr/>
        <p:txBody>
          <a:bodyPr/>
          <a:lstStyle/>
          <a:p>
            <a:r>
              <a:rPr lang="en-US" dirty="0"/>
              <a:t>Characteristics</a:t>
            </a:r>
          </a:p>
        </p:txBody>
      </p:sp>
      <p:sp>
        <p:nvSpPr>
          <p:cNvPr id="3" name="Content Placeholder 2">
            <a:extLst>
              <a:ext uri="{FF2B5EF4-FFF2-40B4-BE49-F238E27FC236}">
                <a16:creationId xmlns:a16="http://schemas.microsoft.com/office/drawing/2014/main" id="{46715B2B-F609-B647-BFFF-E0AEF419177C}"/>
              </a:ext>
            </a:extLst>
          </p:cNvPr>
          <p:cNvSpPr>
            <a:spLocks noGrp="1"/>
          </p:cNvSpPr>
          <p:nvPr>
            <p:ph idx="1"/>
          </p:nvPr>
        </p:nvSpPr>
        <p:spPr>
          <a:xfrm>
            <a:off x="2589212" y="2133600"/>
            <a:ext cx="8915400" cy="4724400"/>
          </a:xfrm>
        </p:spPr>
        <p:txBody>
          <a:bodyPr>
            <a:normAutofit fontScale="92500" lnSpcReduction="10000"/>
          </a:bodyPr>
          <a:lstStyle/>
          <a:p>
            <a:r>
              <a:rPr lang="en-US" dirty="0"/>
              <a:t>One of the first milestone with cloud computing was with </a:t>
            </a:r>
            <a:r>
              <a:rPr lang="en-US" dirty="0" err="1"/>
              <a:t>Saleforce.com</a:t>
            </a:r>
            <a:r>
              <a:rPr lang="en-US" dirty="0"/>
              <a:t> which delivered enterprise application through a website. Cloud computing brought in a lot of activities that ranged from replacement of on premise infrastructure to on-demand applications.</a:t>
            </a:r>
            <a:br>
              <a:rPr lang="en-US" dirty="0"/>
            </a:br>
            <a:r>
              <a:rPr lang="en-US" dirty="0"/>
              <a:t>The 5 main characteristics of Cloud Computing:</a:t>
            </a:r>
            <a:br>
              <a:rPr lang="en-US" dirty="0"/>
            </a:br>
            <a:r>
              <a:rPr lang="en-US" dirty="0"/>
              <a:t>• On- demand self service: Auto provisioning of computer resources as and when needed without any human intervention</a:t>
            </a:r>
            <a:br>
              <a:rPr lang="en-US" dirty="0"/>
            </a:br>
            <a:r>
              <a:rPr lang="en-US" dirty="0"/>
              <a:t>• Broad Network Access: The computing resources can be accessed anywhere using the Internet</a:t>
            </a:r>
            <a:br>
              <a:rPr lang="en-US" dirty="0"/>
            </a:br>
            <a:r>
              <a:rPr lang="en-US" dirty="0"/>
              <a:t>• Resource Pooling: Dynamic assignment of resources in order to meet the requirement of the consumers</a:t>
            </a:r>
            <a:br>
              <a:rPr lang="en-US" dirty="0"/>
            </a:br>
            <a:r>
              <a:rPr lang="en-US" dirty="0"/>
              <a:t>• Rapid Elasticity: The resources are released or assigned as per demand</a:t>
            </a:r>
            <a:br>
              <a:rPr lang="en-US" dirty="0"/>
            </a:br>
            <a:r>
              <a:rPr lang="en-US" dirty="0"/>
              <a:t>• Measures Service: The clients only pay for the computing resources that were used.</a:t>
            </a:r>
          </a:p>
          <a:p>
            <a:r>
              <a:rPr lang="en-US" dirty="0"/>
              <a:t>Cloud providers are called as Cloud Service Providers or CSPs. A cloud provider is a service provider that helps with a specific functionality/service. The service provider is chosen depending on your requirement. It depends on the way the computing resources in the cloud are used or accessed. </a:t>
            </a:r>
          </a:p>
        </p:txBody>
      </p:sp>
    </p:spTree>
    <p:extLst>
      <p:ext uri="{BB962C8B-B14F-4D97-AF65-F5344CB8AC3E}">
        <p14:creationId xmlns:p14="http://schemas.microsoft.com/office/powerpoint/2010/main" val="2368330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7938B-C08F-8948-A7F8-0E4794E7B363}"/>
              </a:ext>
            </a:extLst>
          </p:cNvPr>
          <p:cNvSpPr>
            <a:spLocks noGrp="1"/>
          </p:cNvSpPr>
          <p:nvPr>
            <p:ph type="title"/>
          </p:nvPr>
        </p:nvSpPr>
        <p:spPr/>
        <p:txBody>
          <a:bodyPr/>
          <a:lstStyle/>
          <a:p>
            <a:r>
              <a:rPr lang="en-US" dirty="0"/>
              <a:t>Characteristics</a:t>
            </a:r>
          </a:p>
        </p:txBody>
      </p:sp>
      <p:sp>
        <p:nvSpPr>
          <p:cNvPr id="3" name="Content Placeholder 2">
            <a:extLst>
              <a:ext uri="{FF2B5EF4-FFF2-40B4-BE49-F238E27FC236}">
                <a16:creationId xmlns:a16="http://schemas.microsoft.com/office/drawing/2014/main" id="{46715B2B-F609-B647-BFFF-E0AEF419177C}"/>
              </a:ext>
            </a:extLst>
          </p:cNvPr>
          <p:cNvSpPr>
            <a:spLocks noGrp="1"/>
          </p:cNvSpPr>
          <p:nvPr>
            <p:ph idx="1"/>
          </p:nvPr>
        </p:nvSpPr>
        <p:spPr>
          <a:xfrm>
            <a:off x="2589212" y="2133600"/>
            <a:ext cx="8915400" cy="4724400"/>
          </a:xfrm>
        </p:spPr>
        <p:txBody>
          <a:bodyPr>
            <a:normAutofit/>
          </a:bodyPr>
          <a:lstStyle/>
          <a:p>
            <a:r>
              <a:rPr lang="en-US" dirty="0"/>
              <a:t>Virtualization: multiple pseudo servers on one physical device. Having multiple virtual servers instead of a single physical server with segregated data is the backbone of cloud computing.</a:t>
            </a:r>
          </a:p>
          <a:p>
            <a:r>
              <a:rPr lang="en-US" dirty="0"/>
              <a:t>Democratization of Computing: Democratization has enabled setting up of an infrastructure and application for a particular business in an effortless manner. With cloud computing it provides a centralized access to the common business and web applications that are required for the client. It also allows to massively scale the infrastructure to a level that were not attained previously.</a:t>
            </a:r>
          </a:p>
          <a:p>
            <a:r>
              <a:rPr lang="en-US" dirty="0"/>
              <a:t>Scalability and fast provisioning: Cloud computing allows businesses to maintain their infrastructure levels as and when required.</a:t>
            </a:r>
          </a:p>
          <a:p>
            <a:r>
              <a:rPr lang="en-US" dirty="0"/>
              <a:t>Commoditization of infrastructure: Cloud computing allows the IT users to use the resources as and when required allowing them to focus on the important aspects of their roles</a:t>
            </a:r>
          </a:p>
        </p:txBody>
      </p:sp>
    </p:spTree>
    <p:extLst>
      <p:ext uri="{BB962C8B-B14F-4D97-AF65-F5344CB8AC3E}">
        <p14:creationId xmlns:p14="http://schemas.microsoft.com/office/powerpoint/2010/main" val="561185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7938B-C08F-8948-A7F8-0E4794E7B363}"/>
              </a:ext>
            </a:extLst>
          </p:cNvPr>
          <p:cNvSpPr>
            <a:spLocks noGrp="1"/>
          </p:cNvSpPr>
          <p:nvPr>
            <p:ph type="title"/>
          </p:nvPr>
        </p:nvSpPr>
        <p:spPr/>
        <p:txBody>
          <a:bodyPr/>
          <a:lstStyle/>
          <a:p>
            <a:r>
              <a:rPr lang="en-US" dirty="0"/>
              <a:t>Types of Clouds – Cloud System</a:t>
            </a:r>
          </a:p>
        </p:txBody>
      </p:sp>
      <p:sp>
        <p:nvSpPr>
          <p:cNvPr id="3" name="Content Placeholder 2">
            <a:extLst>
              <a:ext uri="{FF2B5EF4-FFF2-40B4-BE49-F238E27FC236}">
                <a16:creationId xmlns:a16="http://schemas.microsoft.com/office/drawing/2014/main" id="{46715B2B-F609-B647-BFFF-E0AEF419177C}"/>
              </a:ext>
            </a:extLst>
          </p:cNvPr>
          <p:cNvSpPr>
            <a:spLocks noGrp="1"/>
          </p:cNvSpPr>
          <p:nvPr>
            <p:ph idx="1"/>
          </p:nvPr>
        </p:nvSpPr>
        <p:spPr>
          <a:xfrm>
            <a:off x="2589212" y="2133600"/>
            <a:ext cx="8915400" cy="4724400"/>
          </a:xfrm>
        </p:spPr>
        <p:txBody>
          <a:bodyPr>
            <a:normAutofit lnSpcReduction="10000"/>
          </a:bodyPr>
          <a:lstStyle/>
          <a:p>
            <a:r>
              <a:rPr lang="en-US" dirty="0"/>
              <a:t>The Cloud System is based on the Internet - it is an internet based computation. You get to access your data anywhere, anytime using Cloud. Cloud Computing is a service model that consists of shared configurable computing resources that can be accessed according to your requirement through a network.</a:t>
            </a:r>
            <a:br>
              <a:rPr lang="en-US" dirty="0"/>
            </a:br>
            <a:r>
              <a:rPr lang="en-US" dirty="0"/>
              <a:t>A cloud computing stack consists of:</a:t>
            </a:r>
            <a:br>
              <a:rPr lang="en-US" dirty="0"/>
            </a:br>
            <a:r>
              <a:rPr lang="en-US" dirty="0"/>
              <a:t>• Software</a:t>
            </a:r>
            <a:br>
              <a:rPr lang="en-US" dirty="0"/>
            </a:br>
            <a:r>
              <a:rPr lang="en-US" dirty="0"/>
              <a:t>• Platform</a:t>
            </a:r>
            <a:br>
              <a:rPr lang="en-US" dirty="0"/>
            </a:br>
            <a:r>
              <a:rPr lang="en-US" dirty="0"/>
              <a:t>• Infrastructure</a:t>
            </a:r>
          </a:p>
          <a:p>
            <a:r>
              <a:rPr lang="en-US" dirty="0"/>
              <a:t>It is massive data processing and it is an easy way to access your programs/ any data, server, databases over the internet or is in sync with other information on the web.</a:t>
            </a:r>
          </a:p>
          <a:p>
            <a:r>
              <a:rPr lang="en-US" dirty="0"/>
              <a:t>The main types of cloud includes:</a:t>
            </a:r>
            <a:br>
              <a:rPr lang="en-US" dirty="0"/>
            </a:br>
            <a:r>
              <a:rPr lang="en-US" dirty="0"/>
              <a:t>• Public Cloud</a:t>
            </a:r>
            <a:br>
              <a:rPr lang="en-US" dirty="0"/>
            </a:br>
            <a:r>
              <a:rPr lang="en-US" dirty="0"/>
              <a:t>• Private Cloud</a:t>
            </a:r>
            <a:br>
              <a:rPr lang="en-US" dirty="0"/>
            </a:br>
            <a:r>
              <a:rPr lang="en-US" dirty="0"/>
              <a:t>• Community Cloud</a:t>
            </a:r>
            <a:br>
              <a:rPr lang="en-US" dirty="0"/>
            </a:br>
            <a:r>
              <a:rPr lang="en-US" dirty="0"/>
              <a:t>• Hybrid Cloud</a:t>
            </a:r>
          </a:p>
        </p:txBody>
      </p:sp>
    </p:spTree>
    <p:extLst>
      <p:ext uri="{BB962C8B-B14F-4D97-AF65-F5344CB8AC3E}">
        <p14:creationId xmlns:p14="http://schemas.microsoft.com/office/powerpoint/2010/main" val="3463124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7938B-C08F-8948-A7F8-0E4794E7B363}"/>
              </a:ext>
            </a:extLst>
          </p:cNvPr>
          <p:cNvSpPr>
            <a:spLocks noGrp="1"/>
          </p:cNvSpPr>
          <p:nvPr>
            <p:ph type="title"/>
          </p:nvPr>
        </p:nvSpPr>
        <p:spPr/>
        <p:txBody>
          <a:bodyPr/>
          <a:lstStyle/>
          <a:p>
            <a:r>
              <a:rPr lang="en-US" dirty="0"/>
              <a:t>Types of Clouds – Public Cloud</a:t>
            </a:r>
          </a:p>
        </p:txBody>
      </p:sp>
      <p:sp>
        <p:nvSpPr>
          <p:cNvPr id="3" name="Content Placeholder 2">
            <a:extLst>
              <a:ext uri="{FF2B5EF4-FFF2-40B4-BE49-F238E27FC236}">
                <a16:creationId xmlns:a16="http://schemas.microsoft.com/office/drawing/2014/main" id="{46715B2B-F609-B647-BFFF-E0AEF419177C}"/>
              </a:ext>
            </a:extLst>
          </p:cNvPr>
          <p:cNvSpPr>
            <a:spLocks noGrp="1"/>
          </p:cNvSpPr>
          <p:nvPr>
            <p:ph idx="1"/>
          </p:nvPr>
        </p:nvSpPr>
        <p:spPr>
          <a:xfrm>
            <a:off x="2589212" y="2133600"/>
            <a:ext cx="8915400" cy="4724400"/>
          </a:xfrm>
        </p:spPr>
        <p:txBody>
          <a:bodyPr>
            <a:normAutofit/>
          </a:bodyPr>
          <a:lstStyle/>
          <a:p>
            <a:r>
              <a:rPr lang="en-US" dirty="0"/>
              <a:t>A public cloud can be accessed by any client with access to internet and to cloud space. There is much cost savings with public cloud as there are no upfront costs or infrastructure costs that usually comes up in the case of an on premise set up. The users / clients have increased flexibility with public cloud as it allows capacity to be mapped adjacently with the requirements The public cloud is based on a virtually unlimited capacity whenever the client requires it.</a:t>
            </a:r>
          </a:p>
        </p:txBody>
      </p:sp>
    </p:spTree>
    <p:extLst>
      <p:ext uri="{BB962C8B-B14F-4D97-AF65-F5344CB8AC3E}">
        <p14:creationId xmlns:p14="http://schemas.microsoft.com/office/powerpoint/2010/main" val="2580033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7938B-C08F-8948-A7F8-0E4794E7B363}"/>
              </a:ext>
            </a:extLst>
          </p:cNvPr>
          <p:cNvSpPr>
            <a:spLocks noGrp="1"/>
          </p:cNvSpPr>
          <p:nvPr>
            <p:ph type="title"/>
          </p:nvPr>
        </p:nvSpPr>
        <p:spPr/>
        <p:txBody>
          <a:bodyPr/>
          <a:lstStyle/>
          <a:p>
            <a:r>
              <a:rPr lang="en-US" dirty="0"/>
              <a:t>Types of Clouds – Private Cloud</a:t>
            </a:r>
          </a:p>
        </p:txBody>
      </p:sp>
      <p:sp>
        <p:nvSpPr>
          <p:cNvPr id="3" name="Content Placeholder 2">
            <a:extLst>
              <a:ext uri="{FF2B5EF4-FFF2-40B4-BE49-F238E27FC236}">
                <a16:creationId xmlns:a16="http://schemas.microsoft.com/office/drawing/2014/main" id="{46715B2B-F609-B647-BFFF-E0AEF419177C}"/>
              </a:ext>
            </a:extLst>
          </p:cNvPr>
          <p:cNvSpPr>
            <a:spLocks noGrp="1"/>
          </p:cNvSpPr>
          <p:nvPr>
            <p:ph idx="1"/>
          </p:nvPr>
        </p:nvSpPr>
        <p:spPr>
          <a:xfrm>
            <a:off x="2589212" y="2133600"/>
            <a:ext cx="8915400" cy="4724400"/>
          </a:xfrm>
        </p:spPr>
        <p:txBody>
          <a:bodyPr>
            <a:normAutofit/>
          </a:bodyPr>
          <a:lstStyle/>
          <a:p>
            <a:r>
              <a:rPr lang="en-US" dirty="0"/>
              <a:t>A private cloud is for a particular group or organization and the access rights are given only to this group. Private cloud is either managed by organization itself or by a third party and it exists either on premise or off premise. This diagram shows the 4 approaches to a private cloud. Private cloud helps the organizations on the requirements which </a:t>
            </a:r>
            <a:r>
              <a:rPr lang="en-US" dirty="0" err="1"/>
              <a:t>reuire</a:t>
            </a:r>
            <a:r>
              <a:rPr lang="en-US" dirty="0"/>
              <a:t> a physical or logical separation of data from other organizations. It also provides with ways to improve efficiency on the existing infrastructure that the client uses Private cloud also helps to meet specific technology requirements that their clients might have, It helps reduce risks that are associated with vendor lock-in.</a:t>
            </a:r>
          </a:p>
        </p:txBody>
      </p:sp>
    </p:spTree>
    <p:extLst>
      <p:ext uri="{BB962C8B-B14F-4D97-AF65-F5344CB8AC3E}">
        <p14:creationId xmlns:p14="http://schemas.microsoft.com/office/powerpoint/2010/main" val="1190642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B86DA5-C201-EB4D-9F01-93D12104A043}"/>
              </a:ext>
            </a:extLst>
          </p:cNvPr>
          <p:cNvSpPr>
            <a:spLocks noGrp="1"/>
          </p:cNvSpPr>
          <p:nvPr>
            <p:ph idx="1"/>
          </p:nvPr>
        </p:nvSpPr>
        <p:spPr>
          <a:xfrm>
            <a:off x="2589212" y="1272467"/>
            <a:ext cx="8915400" cy="3777622"/>
          </a:xfrm>
        </p:spPr>
        <p:txBody>
          <a:bodyPr anchor="ctr">
            <a:normAutofit/>
          </a:bodyPr>
          <a:lstStyle/>
          <a:p>
            <a:pPr marL="0" indent="0" algn="ctr">
              <a:buNone/>
            </a:pPr>
            <a:r>
              <a:rPr lang="en-US" sz="6000" b="1" dirty="0"/>
              <a:t>Welcome</a:t>
            </a:r>
          </a:p>
        </p:txBody>
      </p:sp>
    </p:spTree>
    <p:extLst>
      <p:ext uri="{BB962C8B-B14F-4D97-AF65-F5344CB8AC3E}">
        <p14:creationId xmlns:p14="http://schemas.microsoft.com/office/powerpoint/2010/main" val="17071667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7938B-C08F-8948-A7F8-0E4794E7B363}"/>
              </a:ext>
            </a:extLst>
          </p:cNvPr>
          <p:cNvSpPr>
            <a:spLocks noGrp="1"/>
          </p:cNvSpPr>
          <p:nvPr>
            <p:ph type="title"/>
          </p:nvPr>
        </p:nvSpPr>
        <p:spPr/>
        <p:txBody>
          <a:bodyPr/>
          <a:lstStyle/>
          <a:p>
            <a:r>
              <a:rPr lang="en-US" dirty="0"/>
              <a:t>Types of Clouds – Private Cloud</a:t>
            </a:r>
          </a:p>
        </p:txBody>
      </p:sp>
      <p:sp>
        <p:nvSpPr>
          <p:cNvPr id="3" name="Content Placeholder 2">
            <a:extLst>
              <a:ext uri="{FF2B5EF4-FFF2-40B4-BE49-F238E27FC236}">
                <a16:creationId xmlns:a16="http://schemas.microsoft.com/office/drawing/2014/main" id="{46715B2B-F609-B647-BFFF-E0AEF419177C}"/>
              </a:ext>
            </a:extLst>
          </p:cNvPr>
          <p:cNvSpPr>
            <a:spLocks noGrp="1"/>
          </p:cNvSpPr>
          <p:nvPr>
            <p:ph idx="1"/>
          </p:nvPr>
        </p:nvSpPr>
        <p:spPr>
          <a:xfrm>
            <a:off x="2589212" y="2133600"/>
            <a:ext cx="8915400" cy="4724400"/>
          </a:xfrm>
        </p:spPr>
        <p:txBody>
          <a:bodyPr>
            <a:normAutofit/>
          </a:bodyPr>
          <a:lstStyle/>
          <a:p>
            <a:r>
              <a:rPr lang="en-US" dirty="0"/>
              <a:t>A private cloud is for a particular group or organization and the access rights are given only to this group. Private cloud is either managed by organization itself or by a third party and it exists either on premise or off premise. This diagram shows the 4 approaches to a private cloud. Private cloud helps the organizations on the requirements which </a:t>
            </a:r>
            <a:r>
              <a:rPr lang="en-US" dirty="0" err="1"/>
              <a:t>reuire</a:t>
            </a:r>
            <a:r>
              <a:rPr lang="en-US" dirty="0"/>
              <a:t> a physical or logical separation of data from other organizations. It also provides with ways to improve efficiency on the existing infrastructure that the client uses Private cloud also helps to meet specific technology requirements that their clients might have, It helps reduce risks that are associated with vendor lock-in.</a:t>
            </a:r>
          </a:p>
        </p:txBody>
      </p:sp>
    </p:spTree>
    <p:extLst>
      <p:ext uri="{BB962C8B-B14F-4D97-AF65-F5344CB8AC3E}">
        <p14:creationId xmlns:p14="http://schemas.microsoft.com/office/powerpoint/2010/main" val="4250513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7938B-C08F-8948-A7F8-0E4794E7B363}"/>
              </a:ext>
            </a:extLst>
          </p:cNvPr>
          <p:cNvSpPr>
            <a:spLocks noGrp="1"/>
          </p:cNvSpPr>
          <p:nvPr>
            <p:ph type="title"/>
          </p:nvPr>
        </p:nvSpPr>
        <p:spPr/>
        <p:txBody>
          <a:bodyPr/>
          <a:lstStyle/>
          <a:p>
            <a:r>
              <a:rPr lang="en-US" dirty="0"/>
              <a:t>Types of Clouds – Community Cloud</a:t>
            </a:r>
          </a:p>
        </p:txBody>
      </p:sp>
      <p:sp>
        <p:nvSpPr>
          <p:cNvPr id="3" name="Content Placeholder 2">
            <a:extLst>
              <a:ext uri="{FF2B5EF4-FFF2-40B4-BE49-F238E27FC236}">
                <a16:creationId xmlns:a16="http://schemas.microsoft.com/office/drawing/2014/main" id="{46715B2B-F609-B647-BFFF-E0AEF419177C}"/>
              </a:ext>
            </a:extLst>
          </p:cNvPr>
          <p:cNvSpPr>
            <a:spLocks noGrp="1"/>
          </p:cNvSpPr>
          <p:nvPr>
            <p:ph idx="1"/>
          </p:nvPr>
        </p:nvSpPr>
        <p:spPr>
          <a:xfrm>
            <a:off x="2589212" y="2133600"/>
            <a:ext cx="8915400" cy="4724400"/>
          </a:xfrm>
        </p:spPr>
        <p:txBody>
          <a:bodyPr>
            <a:normAutofit/>
          </a:bodyPr>
          <a:lstStyle/>
          <a:p>
            <a:r>
              <a:rPr lang="en-US" dirty="0"/>
              <a:t>A community cloud is a shared cloud, shared by more than one organization that shares common cloud requirements.</a:t>
            </a:r>
          </a:p>
        </p:txBody>
      </p:sp>
    </p:spTree>
    <p:extLst>
      <p:ext uri="{BB962C8B-B14F-4D97-AF65-F5344CB8AC3E}">
        <p14:creationId xmlns:p14="http://schemas.microsoft.com/office/powerpoint/2010/main" val="1158942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7938B-C08F-8948-A7F8-0E4794E7B363}"/>
              </a:ext>
            </a:extLst>
          </p:cNvPr>
          <p:cNvSpPr>
            <a:spLocks noGrp="1"/>
          </p:cNvSpPr>
          <p:nvPr>
            <p:ph type="title"/>
          </p:nvPr>
        </p:nvSpPr>
        <p:spPr/>
        <p:txBody>
          <a:bodyPr/>
          <a:lstStyle/>
          <a:p>
            <a:r>
              <a:rPr lang="en-US" dirty="0"/>
              <a:t>Types of Clouds – Hybrid Cloud</a:t>
            </a:r>
          </a:p>
        </p:txBody>
      </p:sp>
      <p:sp>
        <p:nvSpPr>
          <p:cNvPr id="3" name="Content Placeholder 2">
            <a:extLst>
              <a:ext uri="{FF2B5EF4-FFF2-40B4-BE49-F238E27FC236}">
                <a16:creationId xmlns:a16="http://schemas.microsoft.com/office/drawing/2014/main" id="{46715B2B-F609-B647-BFFF-E0AEF419177C}"/>
              </a:ext>
            </a:extLst>
          </p:cNvPr>
          <p:cNvSpPr>
            <a:spLocks noGrp="1"/>
          </p:cNvSpPr>
          <p:nvPr>
            <p:ph idx="1"/>
          </p:nvPr>
        </p:nvSpPr>
        <p:spPr>
          <a:xfrm>
            <a:off x="2589212" y="2133600"/>
            <a:ext cx="8915400" cy="4724400"/>
          </a:xfrm>
        </p:spPr>
        <p:txBody>
          <a:bodyPr>
            <a:normAutofit/>
          </a:bodyPr>
          <a:lstStyle/>
          <a:p>
            <a:r>
              <a:rPr lang="en-US" dirty="0"/>
              <a:t>A hybrid cloud is a combined version of at least two clouds where the combination includes public, private and community. Hybrid cloud provides the flexibility to retain a part of the infrastructure while moving the others to cloud. It allows the workloads to be split between the existing infrastructure and the cloud. Hybrid cloud also allows the workloads to be retained between on premise infrastructure or on dedicated infrastructures.</a:t>
            </a:r>
          </a:p>
        </p:txBody>
      </p:sp>
    </p:spTree>
    <p:extLst>
      <p:ext uri="{BB962C8B-B14F-4D97-AF65-F5344CB8AC3E}">
        <p14:creationId xmlns:p14="http://schemas.microsoft.com/office/powerpoint/2010/main" val="42717590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7938B-C08F-8948-A7F8-0E4794E7B363}"/>
              </a:ext>
            </a:extLst>
          </p:cNvPr>
          <p:cNvSpPr>
            <a:spLocks noGrp="1"/>
          </p:cNvSpPr>
          <p:nvPr>
            <p:ph type="title"/>
          </p:nvPr>
        </p:nvSpPr>
        <p:spPr/>
        <p:txBody>
          <a:bodyPr/>
          <a:lstStyle/>
          <a:p>
            <a:r>
              <a:rPr lang="en-US" dirty="0"/>
              <a:t>Types of Cloud Providers</a:t>
            </a:r>
          </a:p>
        </p:txBody>
      </p:sp>
      <p:sp>
        <p:nvSpPr>
          <p:cNvPr id="3" name="Content Placeholder 2">
            <a:extLst>
              <a:ext uri="{FF2B5EF4-FFF2-40B4-BE49-F238E27FC236}">
                <a16:creationId xmlns:a16="http://schemas.microsoft.com/office/drawing/2014/main" id="{46715B2B-F609-B647-BFFF-E0AEF419177C}"/>
              </a:ext>
            </a:extLst>
          </p:cNvPr>
          <p:cNvSpPr>
            <a:spLocks noGrp="1"/>
          </p:cNvSpPr>
          <p:nvPr>
            <p:ph idx="1"/>
          </p:nvPr>
        </p:nvSpPr>
        <p:spPr>
          <a:xfrm>
            <a:off x="2589212" y="2133600"/>
            <a:ext cx="8915400" cy="4724400"/>
          </a:xfrm>
        </p:spPr>
        <p:txBody>
          <a:bodyPr>
            <a:normAutofit/>
          </a:bodyPr>
          <a:lstStyle/>
          <a:p>
            <a:r>
              <a:rPr lang="en-US" dirty="0"/>
              <a:t>There are 3 types of cloud providers:</a:t>
            </a:r>
          </a:p>
          <a:p>
            <a:pPr lvl="1"/>
            <a:r>
              <a:rPr lang="en-US" dirty="0"/>
              <a:t>Software as a Service or SaaS: The SaaS provider provides access to computing resources and applications for the end users. By accessing the cloud, the client gets to access software and other similar applications. SaaS provides the least control over the cloud.</a:t>
            </a:r>
          </a:p>
          <a:p>
            <a:pPr lvl="1"/>
            <a:r>
              <a:rPr lang="en-US" dirty="0"/>
              <a:t>Platform as a Service: PaaS is a service setup. This service provider provides components required for development and operation of applications in a quick and efficient way</a:t>
            </a:r>
          </a:p>
          <a:p>
            <a:pPr lvl="1"/>
            <a:r>
              <a:rPr lang="en-US" dirty="0"/>
              <a:t>Infrastructure as a Service: IaaS has the maximum control over the cloud resources. The complete infrastructure that are required for the organization is out sourced in IaaS, that is the hardware and software like server, storage, network, operating systems.</a:t>
            </a:r>
          </a:p>
        </p:txBody>
      </p:sp>
    </p:spTree>
    <p:extLst>
      <p:ext uri="{BB962C8B-B14F-4D97-AF65-F5344CB8AC3E}">
        <p14:creationId xmlns:p14="http://schemas.microsoft.com/office/powerpoint/2010/main" val="3051907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7938B-C08F-8948-A7F8-0E4794E7B363}"/>
              </a:ext>
            </a:extLst>
          </p:cNvPr>
          <p:cNvSpPr>
            <a:spLocks noGrp="1"/>
          </p:cNvSpPr>
          <p:nvPr>
            <p:ph type="title"/>
          </p:nvPr>
        </p:nvSpPr>
        <p:spPr/>
        <p:txBody>
          <a:bodyPr/>
          <a:lstStyle/>
          <a:p>
            <a:r>
              <a:rPr lang="en-US" dirty="0"/>
              <a:t>Types of Cloud Providers</a:t>
            </a:r>
          </a:p>
        </p:txBody>
      </p:sp>
      <p:sp>
        <p:nvSpPr>
          <p:cNvPr id="5" name="Content Placeholder 4">
            <a:extLst>
              <a:ext uri="{FF2B5EF4-FFF2-40B4-BE49-F238E27FC236}">
                <a16:creationId xmlns:a16="http://schemas.microsoft.com/office/drawing/2014/main" id="{996EA420-FCB6-4146-BCDF-C898829A28CA}"/>
              </a:ext>
            </a:extLst>
          </p:cNvPr>
          <p:cNvSpPr>
            <a:spLocks noGrp="1"/>
          </p:cNvSpPr>
          <p:nvPr>
            <p:ph idx="1"/>
          </p:nvPr>
        </p:nvSpPr>
        <p:spPr>
          <a:xfrm>
            <a:off x="1638299" y="6233890"/>
            <a:ext cx="9345789" cy="311933"/>
          </a:xfrm>
        </p:spPr>
        <p:txBody>
          <a:bodyPr>
            <a:normAutofit fontScale="62500" lnSpcReduction="20000"/>
          </a:bodyPr>
          <a:lstStyle/>
          <a:p>
            <a:pPr marL="0" indent="0">
              <a:buNone/>
            </a:pPr>
            <a:r>
              <a:rPr lang="en-US" dirty="0"/>
              <a:t>Source: https://</a:t>
            </a:r>
            <a:r>
              <a:rPr lang="en-US" dirty="0" err="1"/>
              <a:t>www.bigcommerce.com</a:t>
            </a:r>
            <a:r>
              <a:rPr lang="en-US" dirty="0"/>
              <a:t>/blog/</a:t>
            </a:r>
            <a:r>
              <a:rPr lang="en-US" dirty="0" err="1"/>
              <a:t>saas</a:t>
            </a:r>
            <a:r>
              <a:rPr lang="en-US" dirty="0"/>
              <a:t>-vs-</a:t>
            </a:r>
            <a:r>
              <a:rPr lang="en-US" dirty="0" err="1"/>
              <a:t>paas</a:t>
            </a:r>
            <a:r>
              <a:rPr lang="en-US" dirty="0"/>
              <a:t>-vs-</a:t>
            </a:r>
            <a:r>
              <a:rPr lang="en-US" dirty="0" err="1"/>
              <a:t>iaas</a:t>
            </a:r>
            <a:r>
              <a:rPr lang="en-US" dirty="0"/>
              <a:t>/#the-key-differences-between-on-premise-</a:t>
            </a:r>
            <a:r>
              <a:rPr lang="en-US" dirty="0" err="1"/>
              <a:t>saas</a:t>
            </a:r>
            <a:r>
              <a:rPr lang="en-US" dirty="0"/>
              <a:t>-</a:t>
            </a:r>
            <a:r>
              <a:rPr lang="en-US" dirty="0" err="1"/>
              <a:t>paas-iaas</a:t>
            </a:r>
            <a:endParaRPr lang="en-US" dirty="0"/>
          </a:p>
        </p:txBody>
      </p:sp>
      <p:pic>
        <p:nvPicPr>
          <p:cNvPr id="1026" name="Picture 2" descr="saas vs paas vs iaas breakdown">
            <a:extLst>
              <a:ext uri="{FF2B5EF4-FFF2-40B4-BE49-F238E27FC236}">
                <a16:creationId xmlns:a16="http://schemas.microsoft.com/office/drawing/2014/main" id="{709C0976-AA13-FA43-A954-3FAEC9D869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4161" y="1733725"/>
            <a:ext cx="8109927" cy="3984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854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7938B-C08F-8948-A7F8-0E4794E7B363}"/>
              </a:ext>
            </a:extLst>
          </p:cNvPr>
          <p:cNvSpPr>
            <a:spLocks noGrp="1"/>
          </p:cNvSpPr>
          <p:nvPr>
            <p:ph type="title"/>
          </p:nvPr>
        </p:nvSpPr>
        <p:spPr/>
        <p:txBody>
          <a:bodyPr/>
          <a:lstStyle/>
          <a:p>
            <a:r>
              <a:rPr lang="en-US" dirty="0"/>
              <a:t>Types of Cloud Providers - SaaS</a:t>
            </a:r>
          </a:p>
        </p:txBody>
      </p:sp>
      <p:sp>
        <p:nvSpPr>
          <p:cNvPr id="3" name="Content Placeholder 2">
            <a:extLst>
              <a:ext uri="{FF2B5EF4-FFF2-40B4-BE49-F238E27FC236}">
                <a16:creationId xmlns:a16="http://schemas.microsoft.com/office/drawing/2014/main" id="{46715B2B-F609-B647-BFFF-E0AEF419177C}"/>
              </a:ext>
            </a:extLst>
          </p:cNvPr>
          <p:cNvSpPr>
            <a:spLocks noGrp="1"/>
          </p:cNvSpPr>
          <p:nvPr>
            <p:ph idx="1"/>
          </p:nvPr>
        </p:nvSpPr>
        <p:spPr>
          <a:xfrm>
            <a:off x="2589212" y="2133600"/>
            <a:ext cx="8915400" cy="4724400"/>
          </a:xfrm>
        </p:spPr>
        <p:txBody>
          <a:bodyPr>
            <a:normAutofit lnSpcReduction="10000"/>
          </a:bodyPr>
          <a:lstStyle/>
          <a:p>
            <a:r>
              <a:rPr lang="en-US" dirty="0"/>
              <a:t>The SaaS or Software as a Service provider provides access to computing resources and applications for the end users. It is a fast growing delivering technology. By accessing the cloud, the client gets to access </a:t>
            </a:r>
            <a:r>
              <a:rPr lang="en-US" dirty="0" err="1"/>
              <a:t>softwares</a:t>
            </a:r>
            <a:r>
              <a:rPr lang="en-US" dirty="0"/>
              <a:t> and other similar applications. SaaS provides the least control over the cloud. Some characteristics of </a:t>
            </a:r>
            <a:r>
              <a:rPr lang="en-US" dirty="0" err="1"/>
              <a:t>SaaA</a:t>
            </a:r>
            <a:r>
              <a:rPr lang="en-US" dirty="0"/>
              <a:t> are:</a:t>
            </a:r>
            <a:br>
              <a:rPr lang="en-US" dirty="0"/>
            </a:br>
            <a:r>
              <a:rPr lang="en-US" dirty="0"/>
              <a:t>· The users get web access to commercial software</a:t>
            </a:r>
            <a:br>
              <a:rPr lang="en-US" dirty="0"/>
            </a:br>
            <a:r>
              <a:rPr lang="en-US" dirty="0"/>
              <a:t>· The software is made available to the users using ‘one to many’ mode</a:t>
            </a:r>
            <a:br>
              <a:rPr lang="en-US" dirty="0"/>
            </a:br>
            <a:r>
              <a:rPr lang="en-US" dirty="0"/>
              <a:t>· software management, upgrades and patches are dealt by the service provider from a centralized location</a:t>
            </a:r>
          </a:p>
          <a:p>
            <a:r>
              <a:rPr lang="en-US" b="1" dirty="0"/>
              <a:t>Applications of Software as a service</a:t>
            </a:r>
          </a:p>
          <a:p>
            <a:pPr lvl="1"/>
            <a:r>
              <a:rPr lang="en-US" dirty="0"/>
              <a:t>It involves an interplay between client-organization and outside world</a:t>
            </a:r>
          </a:p>
          <a:p>
            <a:pPr lvl="1"/>
            <a:r>
              <a:rPr lang="en-US" dirty="0"/>
              <a:t>Those that requires web or mobile access as in mobile sales mgmt. software</a:t>
            </a:r>
          </a:p>
          <a:p>
            <a:pPr lvl="1"/>
            <a:r>
              <a:rPr lang="en-US" dirty="0"/>
              <a:t>Application as a software that is required only for a shorter period of time- for </a:t>
            </a:r>
            <a:r>
              <a:rPr lang="en-US" dirty="0" err="1"/>
              <a:t>eg</a:t>
            </a:r>
            <a:r>
              <a:rPr lang="en-US" dirty="0"/>
              <a:t>: a software that is used and is collaborated for a particular project</a:t>
            </a:r>
          </a:p>
          <a:p>
            <a:pPr lvl="2"/>
            <a:r>
              <a:rPr lang="en-US" dirty="0"/>
              <a:t>Another application could be in a software whose demand shoots up widely; for </a:t>
            </a:r>
            <a:r>
              <a:rPr lang="en-US" dirty="0" err="1"/>
              <a:t>eg</a:t>
            </a:r>
            <a:r>
              <a:rPr lang="en-US" dirty="0"/>
              <a:t>: the tax software whose demand spikes up during a month</a:t>
            </a:r>
          </a:p>
        </p:txBody>
      </p:sp>
    </p:spTree>
    <p:extLst>
      <p:ext uri="{BB962C8B-B14F-4D97-AF65-F5344CB8AC3E}">
        <p14:creationId xmlns:p14="http://schemas.microsoft.com/office/powerpoint/2010/main" val="21198342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7938B-C08F-8948-A7F8-0E4794E7B363}"/>
              </a:ext>
            </a:extLst>
          </p:cNvPr>
          <p:cNvSpPr>
            <a:spLocks noGrp="1"/>
          </p:cNvSpPr>
          <p:nvPr>
            <p:ph type="title"/>
          </p:nvPr>
        </p:nvSpPr>
        <p:spPr/>
        <p:txBody>
          <a:bodyPr/>
          <a:lstStyle/>
          <a:p>
            <a:r>
              <a:rPr lang="en-US" dirty="0"/>
              <a:t>Types of Cloud Providers - PaaS</a:t>
            </a:r>
          </a:p>
        </p:txBody>
      </p:sp>
      <p:sp>
        <p:nvSpPr>
          <p:cNvPr id="3" name="Content Placeholder 2">
            <a:extLst>
              <a:ext uri="{FF2B5EF4-FFF2-40B4-BE49-F238E27FC236}">
                <a16:creationId xmlns:a16="http://schemas.microsoft.com/office/drawing/2014/main" id="{46715B2B-F609-B647-BFFF-E0AEF419177C}"/>
              </a:ext>
            </a:extLst>
          </p:cNvPr>
          <p:cNvSpPr>
            <a:spLocks noGrp="1"/>
          </p:cNvSpPr>
          <p:nvPr>
            <p:ph idx="1"/>
          </p:nvPr>
        </p:nvSpPr>
        <p:spPr>
          <a:xfrm>
            <a:off x="2589212" y="2133600"/>
            <a:ext cx="8915400" cy="4724400"/>
          </a:xfrm>
        </p:spPr>
        <p:txBody>
          <a:bodyPr>
            <a:normAutofit fontScale="85000" lnSpcReduction="10000"/>
          </a:bodyPr>
          <a:lstStyle/>
          <a:p>
            <a:r>
              <a:rPr lang="en-US" dirty="0"/>
              <a:t>PaaS generally benefits the software development world. It Mixes both simplicity of Software as a Service and power of Infrastructure as a Service PaaS acts as a service setup, providing a platform for creation of </a:t>
            </a:r>
            <a:r>
              <a:rPr lang="en-US" dirty="0" err="1"/>
              <a:t>softwares</a:t>
            </a:r>
            <a:r>
              <a:rPr lang="en-US" dirty="0"/>
              <a:t>, web applications in a quick and an efficient manner. Here the client </a:t>
            </a:r>
            <a:r>
              <a:rPr lang="en-US" dirty="0" err="1"/>
              <a:t>neednt</a:t>
            </a:r>
            <a:r>
              <a:rPr lang="en-US" dirty="0"/>
              <a:t> bother about the buying, maintenance or about the infrastructure that the software requires. This service provider provides components required for development and operation of applications in a quick and efficient way</a:t>
            </a:r>
          </a:p>
          <a:p>
            <a:r>
              <a:rPr lang="en-US" dirty="0"/>
              <a:t>Characteristics of PaaS includes:</a:t>
            </a:r>
            <a:br>
              <a:rPr lang="en-US" dirty="0"/>
            </a:br>
            <a:r>
              <a:rPr lang="en-US" dirty="0"/>
              <a:t>· Services offered includes those that are required to fulfill application development process like develop, test, deploy, host, application maintenance</a:t>
            </a:r>
            <a:br>
              <a:rPr lang="en-US" dirty="0"/>
            </a:br>
            <a:r>
              <a:rPr lang="en-US" dirty="0"/>
              <a:t>· Creation, modification, testing and deploying are done using the user interface creation tools that are accessed through web</a:t>
            </a:r>
            <a:br>
              <a:rPr lang="en-US" dirty="0"/>
            </a:br>
            <a:r>
              <a:rPr lang="en-US" dirty="0"/>
              <a:t>· Allows concurrent access for multiple users on the same application resource</a:t>
            </a:r>
            <a:br>
              <a:rPr lang="en-US" dirty="0"/>
            </a:br>
            <a:r>
              <a:rPr lang="en-US" dirty="0"/>
              <a:t>· Integration between web services and databases using common standards</a:t>
            </a:r>
            <a:br>
              <a:rPr lang="en-US" dirty="0"/>
            </a:br>
            <a:r>
              <a:rPr lang="en-US" dirty="0"/>
              <a:t>· Project planning and communication tools solutions for development team</a:t>
            </a:r>
            <a:br>
              <a:rPr lang="en-US" dirty="0"/>
            </a:br>
            <a:r>
              <a:rPr lang="en-US" dirty="0"/>
              <a:t>· It also provides with the tools for billing and subscription management</a:t>
            </a:r>
          </a:p>
          <a:p>
            <a:r>
              <a:rPr lang="en-US" b="1" dirty="0"/>
              <a:t>Applications of PaaS</a:t>
            </a:r>
          </a:p>
          <a:p>
            <a:r>
              <a:rPr lang="en-US" dirty="0" err="1"/>
              <a:t>Paas</a:t>
            </a:r>
            <a:r>
              <a:rPr lang="en-US" dirty="0"/>
              <a:t> is applied in a scenario which involves accesses for both developers and other parties in a development project It is also used in cases where the testing and deployment services are automated. Some </a:t>
            </a:r>
            <a:r>
              <a:rPr lang="en-US" dirty="0" err="1"/>
              <a:t>exampes</a:t>
            </a:r>
            <a:r>
              <a:rPr lang="en-US" dirty="0"/>
              <a:t> where PaaS is used includes: Google App Engine, Microsoft Azure </a:t>
            </a:r>
            <a:r>
              <a:rPr lang="en-US" dirty="0" err="1"/>
              <a:t>ServicesForce.com</a:t>
            </a:r>
            <a:endParaRPr lang="en-US" dirty="0"/>
          </a:p>
          <a:p>
            <a:endParaRPr lang="en-US" dirty="0"/>
          </a:p>
          <a:p>
            <a:pPr marL="0" indent="0">
              <a:buNone/>
            </a:pPr>
            <a:endParaRPr lang="en-US" dirty="0"/>
          </a:p>
        </p:txBody>
      </p:sp>
    </p:spTree>
    <p:extLst>
      <p:ext uri="{BB962C8B-B14F-4D97-AF65-F5344CB8AC3E}">
        <p14:creationId xmlns:p14="http://schemas.microsoft.com/office/powerpoint/2010/main" val="26753707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7938B-C08F-8948-A7F8-0E4794E7B363}"/>
              </a:ext>
            </a:extLst>
          </p:cNvPr>
          <p:cNvSpPr>
            <a:spLocks noGrp="1"/>
          </p:cNvSpPr>
          <p:nvPr>
            <p:ph type="title"/>
          </p:nvPr>
        </p:nvSpPr>
        <p:spPr/>
        <p:txBody>
          <a:bodyPr/>
          <a:lstStyle/>
          <a:p>
            <a:r>
              <a:rPr lang="en-US" dirty="0"/>
              <a:t>Types of Cloud Providers - IaaS</a:t>
            </a:r>
          </a:p>
        </p:txBody>
      </p:sp>
      <p:sp>
        <p:nvSpPr>
          <p:cNvPr id="3" name="Content Placeholder 2">
            <a:extLst>
              <a:ext uri="{FF2B5EF4-FFF2-40B4-BE49-F238E27FC236}">
                <a16:creationId xmlns:a16="http://schemas.microsoft.com/office/drawing/2014/main" id="{46715B2B-F609-B647-BFFF-E0AEF419177C}"/>
              </a:ext>
            </a:extLst>
          </p:cNvPr>
          <p:cNvSpPr>
            <a:spLocks noGrp="1"/>
          </p:cNvSpPr>
          <p:nvPr>
            <p:ph idx="1"/>
          </p:nvPr>
        </p:nvSpPr>
        <p:spPr>
          <a:xfrm>
            <a:off x="2589212" y="2133600"/>
            <a:ext cx="8915400" cy="4724400"/>
          </a:xfrm>
        </p:spPr>
        <p:txBody>
          <a:bodyPr>
            <a:normAutofit/>
          </a:bodyPr>
          <a:lstStyle/>
          <a:p>
            <a:r>
              <a:rPr lang="en-US" dirty="0"/>
              <a:t>Infrastructure as a Service handles on demand - delivery of cloud computing resources. IaaS has the maximum control over the cloud resources </a:t>
            </a:r>
            <a:r>
              <a:rPr lang="en-US" dirty="0" err="1"/>
              <a:t>Hardwares</a:t>
            </a:r>
            <a:r>
              <a:rPr lang="en-US" dirty="0"/>
              <a:t> and </a:t>
            </a:r>
            <a:r>
              <a:rPr lang="en-US" dirty="0" err="1"/>
              <a:t>Sfotwares</a:t>
            </a:r>
            <a:r>
              <a:rPr lang="en-US" dirty="0"/>
              <a:t> infrastructures like servers, network, storage and operating systems that are required for the client are outsourced here. IaaS can be either public infrastructure or private infrastructure or a </a:t>
            </a:r>
            <a:r>
              <a:rPr lang="en-US" dirty="0" err="1"/>
              <a:t>combuination</a:t>
            </a:r>
            <a:r>
              <a:rPr lang="en-US" dirty="0"/>
              <a:t> of both. In a Public Cloud, it consists of shared computing resources deployed on a self-service via web. In a private network, it focuses on </a:t>
            </a:r>
            <a:r>
              <a:rPr lang="en-US" dirty="0" err="1"/>
              <a:t>virtualisation</a:t>
            </a:r>
            <a:r>
              <a:rPr lang="en-US" dirty="0"/>
              <a:t> which is a cloud computing feature on a private network.</a:t>
            </a:r>
          </a:p>
          <a:p>
            <a:r>
              <a:rPr lang="en-US" dirty="0"/>
              <a:t>Characteristics include:</a:t>
            </a:r>
            <a:br>
              <a:rPr lang="en-US" dirty="0"/>
            </a:br>
            <a:r>
              <a:rPr lang="en-US" dirty="0"/>
              <a:t>◦ Computing Resources are considered as a distributed service</a:t>
            </a:r>
            <a:br>
              <a:rPr lang="en-US" dirty="0"/>
            </a:br>
            <a:r>
              <a:rPr lang="en-US" dirty="0"/>
              <a:t>◦ Dynamic Scaling is allowed in IaaS</a:t>
            </a:r>
            <a:br>
              <a:rPr lang="en-US" dirty="0"/>
            </a:br>
            <a:r>
              <a:rPr lang="en-US" dirty="0"/>
              <a:t>◦ Pricing model used is Utility pricing model which has variable costs</a:t>
            </a:r>
            <a:br>
              <a:rPr lang="en-US" dirty="0"/>
            </a:br>
            <a:r>
              <a:rPr lang="en-US" dirty="0"/>
              <a:t>◦ Multiple users have access on the hardware resource</a:t>
            </a:r>
          </a:p>
          <a:p>
            <a:endParaRPr lang="en-US" dirty="0"/>
          </a:p>
          <a:p>
            <a:pPr marL="0" indent="0">
              <a:buNone/>
            </a:pPr>
            <a:endParaRPr lang="en-US" dirty="0"/>
          </a:p>
        </p:txBody>
      </p:sp>
    </p:spTree>
    <p:extLst>
      <p:ext uri="{BB962C8B-B14F-4D97-AF65-F5344CB8AC3E}">
        <p14:creationId xmlns:p14="http://schemas.microsoft.com/office/powerpoint/2010/main" val="26100082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7938B-C08F-8948-A7F8-0E4794E7B363}"/>
              </a:ext>
            </a:extLst>
          </p:cNvPr>
          <p:cNvSpPr>
            <a:spLocks noGrp="1"/>
          </p:cNvSpPr>
          <p:nvPr>
            <p:ph type="title"/>
          </p:nvPr>
        </p:nvSpPr>
        <p:spPr/>
        <p:txBody>
          <a:bodyPr/>
          <a:lstStyle/>
          <a:p>
            <a:r>
              <a:rPr lang="en-US" dirty="0"/>
              <a:t>Types of Cloud Providers - IaaS</a:t>
            </a:r>
          </a:p>
        </p:txBody>
      </p:sp>
      <p:sp>
        <p:nvSpPr>
          <p:cNvPr id="3" name="Content Placeholder 2">
            <a:extLst>
              <a:ext uri="{FF2B5EF4-FFF2-40B4-BE49-F238E27FC236}">
                <a16:creationId xmlns:a16="http://schemas.microsoft.com/office/drawing/2014/main" id="{46715B2B-F609-B647-BFFF-E0AEF419177C}"/>
              </a:ext>
            </a:extLst>
          </p:cNvPr>
          <p:cNvSpPr>
            <a:spLocks noGrp="1"/>
          </p:cNvSpPr>
          <p:nvPr>
            <p:ph idx="1"/>
          </p:nvPr>
        </p:nvSpPr>
        <p:spPr>
          <a:xfrm>
            <a:off x="2589212" y="2133600"/>
            <a:ext cx="8915400" cy="4724400"/>
          </a:xfrm>
        </p:spPr>
        <p:txBody>
          <a:bodyPr>
            <a:normAutofit fontScale="92500" lnSpcReduction="10000"/>
          </a:bodyPr>
          <a:lstStyle/>
          <a:p>
            <a:r>
              <a:rPr lang="en-US" b="1" dirty="0"/>
              <a:t>Applications of IaaS includes :</a:t>
            </a:r>
          </a:p>
          <a:p>
            <a:r>
              <a:rPr lang="en-US" dirty="0"/>
              <a:t>• Applications which involves significant variations with respect to the demands on the infrastructure that the client requires</a:t>
            </a:r>
            <a:br>
              <a:rPr lang="en-US" dirty="0"/>
            </a:br>
            <a:r>
              <a:rPr lang="en-US" dirty="0"/>
              <a:t>• For start up organizations that hardly have the capital to investment in the procurement of hardware</a:t>
            </a:r>
            <a:br>
              <a:rPr lang="en-US" dirty="0"/>
            </a:br>
            <a:r>
              <a:rPr lang="en-US" dirty="0"/>
              <a:t>• IaaS also can be used in scenario where the growth of the organization demands an increase in the hardware resources</a:t>
            </a:r>
            <a:br>
              <a:rPr lang="en-US" dirty="0"/>
            </a:br>
            <a:r>
              <a:rPr lang="en-US" dirty="0"/>
              <a:t>• When the organization is </a:t>
            </a:r>
            <a:r>
              <a:rPr lang="en-US" dirty="0" err="1"/>
              <a:t>pressurised</a:t>
            </a:r>
            <a:r>
              <a:rPr lang="en-US" dirty="0"/>
              <a:t> to change focus on the limit on capital expenditure to limit operating expenditure</a:t>
            </a:r>
          </a:p>
          <a:p>
            <a:r>
              <a:rPr lang="en-US" dirty="0"/>
              <a:t>This is a schematic that shows the responsibilities of the cloud service providers (CSP):</a:t>
            </a:r>
            <a:br>
              <a:rPr lang="en-US" dirty="0"/>
            </a:br>
            <a:r>
              <a:rPr lang="en-US" dirty="0"/>
              <a:t>Lets take a look at some of the common applications of cloud:</a:t>
            </a:r>
            <a:br>
              <a:rPr lang="en-US" dirty="0"/>
            </a:br>
            <a:r>
              <a:rPr lang="en-US" dirty="0"/>
              <a:t>• Software-as-a-Service (SaaS)</a:t>
            </a:r>
            <a:br>
              <a:rPr lang="en-US" dirty="0"/>
            </a:br>
            <a:r>
              <a:rPr lang="en-US" dirty="0"/>
              <a:t>Microsoft </a:t>
            </a:r>
            <a:r>
              <a:rPr lang="en-US" dirty="0" err="1"/>
              <a:t>OfficeLive</a:t>
            </a:r>
            <a:r>
              <a:rPr lang="en-US" dirty="0"/>
              <a:t>, </a:t>
            </a:r>
            <a:r>
              <a:rPr lang="en-US" dirty="0" err="1"/>
              <a:t>DropBox</a:t>
            </a:r>
            <a:r>
              <a:rPr lang="en-US" dirty="0"/>
              <a:t>, and </a:t>
            </a:r>
            <a:r>
              <a:rPr lang="en-US" dirty="0" err="1"/>
              <a:t>CloudNumbers</a:t>
            </a:r>
            <a:r>
              <a:rPr lang="en-US" dirty="0"/>
              <a:t>.</a:t>
            </a:r>
            <a:br>
              <a:rPr lang="en-US" dirty="0"/>
            </a:br>
            <a:r>
              <a:rPr lang="en-US" dirty="0"/>
              <a:t>• Platform-as-a-service (PaaS)</a:t>
            </a:r>
            <a:br>
              <a:rPr lang="en-US" dirty="0"/>
            </a:br>
            <a:r>
              <a:rPr lang="en-US" dirty="0"/>
              <a:t>Google </a:t>
            </a:r>
            <a:r>
              <a:rPr lang="en-US" dirty="0" err="1"/>
              <a:t>AppEngine</a:t>
            </a:r>
            <a:r>
              <a:rPr lang="en-US" dirty="0"/>
              <a:t>, </a:t>
            </a:r>
            <a:r>
              <a:rPr lang="en-US" dirty="0" err="1"/>
              <a:t>SalesForce</a:t>
            </a:r>
            <a:r>
              <a:rPr lang="en-US" dirty="0"/>
              <a:t> </a:t>
            </a:r>
            <a:r>
              <a:rPr lang="en-US" dirty="0" err="1"/>
              <a:t>VMforce</a:t>
            </a:r>
            <a:r>
              <a:rPr lang="en-US" dirty="0"/>
              <a:t>, and </a:t>
            </a:r>
            <a:r>
              <a:rPr lang="en-US" dirty="0" err="1"/>
              <a:t>Joyent</a:t>
            </a:r>
            <a:r>
              <a:rPr lang="en-US" dirty="0"/>
              <a:t> Accelerator.</a:t>
            </a:r>
            <a:br>
              <a:rPr lang="en-US" dirty="0"/>
            </a:br>
            <a:r>
              <a:rPr lang="en-US" dirty="0"/>
              <a:t>• Infrastructure-as-a-service (IaaS)Amazon EC2, Eucalyptus Community Cloud, and IBM Cloudburst.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6438832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7938B-C08F-8948-A7F8-0E4794E7B363}"/>
              </a:ext>
            </a:extLst>
          </p:cNvPr>
          <p:cNvSpPr>
            <a:spLocks noGrp="1"/>
          </p:cNvSpPr>
          <p:nvPr>
            <p:ph type="title"/>
          </p:nvPr>
        </p:nvSpPr>
        <p:spPr/>
        <p:txBody>
          <a:bodyPr/>
          <a:lstStyle/>
          <a:p>
            <a:r>
              <a:rPr lang="en-US" dirty="0"/>
              <a:t>Introduction to OpenStack</a:t>
            </a:r>
          </a:p>
        </p:txBody>
      </p:sp>
      <p:sp>
        <p:nvSpPr>
          <p:cNvPr id="3" name="Content Placeholder 2">
            <a:extLst>
              <a:ext uri="{FF2B5EF4-FFF2-40B4-BE49-F238E27FC236}">
                <a16:creationId xmlns:a16="http://schemas.microsoft.com/office/drawing/2014/main" id="{46715B2B-F609-B647-BFFF-E0AEF419177C}"/>
              </a:ext>
            </a:extLst>
          </p:cNvPr>
          <p:cNvSpPr>
            <a:spLocks noGrp="1"/>
          </p:cNvSpPr>
          <p:nvPr>
            <p:ph idx="1"/>
          </p:nvPr>
        </p:nvSpPr>
        <p:spPr>
          <a:xfrm>
            <a:off x="2589212" y="2133600"/>
            <a:ext cx="8915400" cy="4724400"/>
          </a:xfrm>
        </p:spPr>
        <p:txBody>
          <a:bodyPr>
            <a:normAutofit/>
          </a:bodyPr>
          <a:lstStyle/>
          <a:p>
            <a:r>
              <a:rPr lang="en-US" dirty="0"/>
              <a:t>OpenStack is : “A cloud operating system that controls large pools of compute, storage, and networking resources throughout a datacenter, all managed through a dashboard that gives administrators control while empowering their users to provision resources through a web interface.”</a:t>
            </a:r>
          </a:p>
          <a:p>
            <a:r>
              <a:rPr lang="en-US" dirty="0"/>
              <a:t>OpenStack can be considered as a group of software tools for cloud computing platforms. It mainly focuses on the development and management of public and private clouds. Here is a schematic representation of the cloud operating system It helps managing resources that includes: pools of compute resources, storage resources and networking resources to run the applications provisioned to the clients.</a:t>
            </a:r>
          </a:p>
          <a:p>
            <a:r>
              <a:rPr lang="en-US" dirty="0"/>
              <a:t>OpenStack has a modular architecture that includes components like the following:</a:t>
            </a:r>
            <a:br>
              <a:rPr lang="en-US" dirty="0"/>
            </a:br>
            <a:r>
              <a:rPr lang="en-US" dirty="0"/>
              <a:t>Nova, Swift, Cinder, Glance, Keystone, Horizon, Neutron, Ceilometer, Heat, Trove, Sahara, Manila</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531108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B86DA5-C201-EB4D-9F01-93D12104A043}"/>
              </a:ext>
            </a:extLst>
          </p:cNvPr>
          <p:cNvSpPr>
            <a:spLocks noGrp="1"/>
          </p:cNvSpPr>
          <p:nvPr>
            <p:ph idx="1"/>
          </p:nvPr>
        </p:nvSpPr>
        <p:spPr>
          <a:xfrm>
            <a:off x="2589212" y="1272467"/>
            <a:ext cx="8915400" cy="3777622"/>
          </a:xfrm>
        </p:spPr>
        <p:txBody>
          <a:bodyPr anchor="ctr">
            <a:normAutofit/>
          </a:bodyPr>
          <a:lstStyle/>
          <a:p>
            <a:pPr marL="0" indent="0" algn="ctr">
              <a:buNone/>
            </a:pPr>
            <a:r>
              <a:rPr lang="en-US" sz="6000" b="1" dirty="0"/>
              <a:t>Who Am I?</a:t>
            </a:r>
          </a:p>
        </p:txBody>
      </p:sp>
    </p:spTree>
    <p:extLst>
      <p:ext uri="{BB962C8B-B14F-4D97-AF65-F5344CB8AC3E}">
        <p14:creationId xmlns:p14="http://schemas.microsoft.com/office/powerpoint/2010/main" val="41170124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61F22-4199-DC43-A7A2-55D2C1A4D4CF}"/>
              </a:ext>
            </a:extLst>
          </p:cNvPr>
          <p:cNvSpPr>
            <a:spLocks noGrp="1"/>
          </p:cNvSpPr>
          <p:nvPr>
            <p:ph type="title"/>
          </p:nvPr>
        </p:nvSpPr>
        <p:spPr>
          <a:xfrm>
            <a:off x="2592925" y="624110"/>
            <a:ext cx="9143355" cy="1280890"/>
          </a:xfrm>
        </p:spPr>
        <p:txBody>
          <a:bodyPr/>
          <a:lstStyle/>
          <a:p>
            <a:r>
              <a:rPr lang="en-US" dirty="0"/>
              <a:t>Introduction to OpenStack Architecture</a:t>
            </a:r>
          </a:p>
        </p:txBody>
      </p:sp>
      <p:pic>
        <p:nvPicPr>
          <p:cNvPr id="4" name="Picture 3">
            <a:extLst>
              <a:ext uri="{FF2B5EF4-FFF2-40B4-BE49-F238E27FC236}">
                <a16:creationId xmlns:a16="http://schemas.microsoft.com/office/drawing/2014/main" id="{1584C2E1-887D-E14E-9877-B4F324B0BA85}"/>
              </a:ext>
            </a:extLst>
          </p:cNvPr>
          <p:cNvPicPr>
            <a:picLocks noChangeAspect="1"/>
          </p:cNvPicPr>
          <p:nvPr/>
        </p:nvPicPr>
        <p:blipFill>
          <a:blip r:embed="rId2"/>
          <a:stretch>
            <a:fillRect/>
          </a:stretch>
        </p:blipFill>
        <p:spPr>
          <a:xfrm>
            <a:off x="2838449" y="1422400"/>
            <a:ext cx="8540187" cy="5260622"/>
          </a:xfrm>
          <a:prstGeom prst="rect">
            <a:avLst/>
          </a:prstGeom>
        </p:spPr>
      </p:pic>
    </p:spTree>
    <p:extLst>
      <p:ext uri="{BB962C8B-B14F-4D97-AF65-F5344CB8AC3E}">
        <p14:creationId xmlns:p14="http://schemas.microsoft.com/office/powerpoint/2010/main" val="23972126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61F22-4199-DC43-A7A2-55D2C1A4D4CF}"/>
              </a:ext>
            </a:extLst>
          </p:cNvPr>
          <p:cNvSpPr>
            <a:spLocks noGrp="1"/>
          </p:cNvSpPr>
          <p:nvPr>
            <p:ph type="title"/>
          </p:nvPr>
        </p:nvSpPr>
        <p:spPr>
          <a:xfrm>
            <a:off x="2592925" y="624110"/>
            <a:ext cx="9143355" cy="1280890"/>
          </a:xfrm>
        </p:spPr>
        <p:txBody>
          <a:bodyPr/>
          <a:lstStyle/>
          <a:p>
            <a:r>
              <a:rPr lang="en-US" dirty="0"/>
              <a:t>Introduction to OpenStack Architecture</a:t>
            </a:r>
          </a:p>
        </p:txBody>
      </p:sp>
      <p:pic>
        <p:nvPicPr>
          <p:cNvPr id="3" name="Picture 2">
            <a:extLst>
              <a:ext uri="{FF2B5EF4-FFF2-40B4-BE49-F238E27FC236}">
                <a16:creationId xmlns:a16="http://schemas.microsoft.com/office/drawing/2014/main" id="{4C89B8AE-78D1-AC43-B1EE-E92674E0CF7F}"/>
              </a:ext>
            </a:extLst>
          </p:cNvPr>
          <p:cNvPicPr>
            <a:picLocks noChangeAspect="1"/>
          </p:cNvPicPr>
          <p:nvPr/>
        </p:nvPicPr>
        <p:blipFill>
          <a:blip r:embed="rId2"/>
          <a:stretch>
            <a:fillRect/>
          </a:stretch>
        </p:blipFill>
        <p:spPr>
          <a:xfrm>
            <a:off x="2741721" y="1219200"/>
            <a:ext cx="8382000" cy="5638800"/>
          </a:xfrm>
          <a:prstGeom prst="rect">
            <a:avLst/>
          </a:prstGeom>
        </p:spPr>
      </p:pic>
      <p:sp>
        <p:nvSpPr>
          <p:cNvPr id="4" name="TextBox 3">
            <a:extLst>
              <a:ext uri="{FF2B5EF4-FFF2-40B4-BE49-F238E27FC236}">
                <a16:creationId xmlns:a16="http://schemas.microsoft.com/office/drawing/2014/main" id="{DBCE1884-7C63-614D-9521-B1B917CD2C23}"/>
              </a:ext>
            </a:extLst>
          </p:cNvPr>
          <p:cNvSpPr txBox="1"/>
          <p:nvPr/>
        </p:nvSpPr>
        <p:spPr>
          <a:xfrm>
            <a:off x="2592925" y="4953001"/>
            <a:ext cx="1610472" cy="276999"/>
          </a:xfrm>
          <a:prstGeom prst="rect">
            <a:avLst/>
          </a:prstGeom>
          <a:solidFill>
            <a:schemeClr val="bg1"/>
          </a:solidFill>
        </p:spPr>
        <p:txBody>
          <a:bodyPr wrap="square" rtlCol="0">
            <a:spAutoFit/>
          </a:bodyPr>
          <a:lstStyle/>
          <a:p>
            <a:pPr algn="ctr"/>
            <a:r>
              <a:rPr lang="en-US" sz="1200" b="1" dirty="0">
                <a:solidFill>
                  <a:srgbClr val="FF0000"/>
                </a:solidFill>
              </a:rPr>
              <a:t>Object Storage</a:t>
            </a:r>
          </a:p>
        </p:txBody>
      </p:sp>
      <p:sp>
        <p:nvSpPr>
          <p:cNvPr id="5" name="TextBox 4">
            <a:extLst>
              <a:ext uri="{FF2B5EF4-FFF2-40B4-BE49-F238E27FC236}">
                <a16:creationId xmlns:a16="http://schemas.microsoft.com/office/drawing/2014/main" id="{335DA6DA-D896-BF4F-869F-C72B7B8DAA7B}"/>
              </a:ext>
            </a:extLst>
          </p:cNvPr>
          <p:cNvSpPr txBox="1"/>
          <p:nvPr/>
        </p:nvSpPr>
        <p:spPr>
          <a:xfrm>
            <a:off x="3983724" y="5500300"/>
            <a:ext cx="1440486" cy="276999"/>
          </a:xfrm>
          <a:prstGeom prst="rect">
            <a:avLst/>
          </a:prstGeom>
          <a:solidFill>
            <a:schemeClr val="bg1"/>
          </a:solidFill>
        </p:spPr>
        <p:txBody>
          <a:bodyPr wrap="square" rtlCol="0">
            <a:spAutoFit/>
          </a:bodyPr>
          <a:lstStyle/>
          <a:p>
            <a:pPr algn="ctr"/>
            <a:r>
              <a:rPr lang="en-US" sz="1200" b="1" dirty="0">
                <a:solidFill>
                  <a:srgbClr val="FF0000"/>
                </a:solidFill>
              </a:rPr>
              <a:t>Image Service</a:t>
            </a:r>
          </a:p>
        </p:txBody>
      </p:sp>
      <p:sp>
        <p:nvSpPr>
          <p:cNvPr id="6" name="TextBox 5">
            <a:extLst>
              <a:ext uri="{FF2B5EF4-FFF2-40B4-BE49-F238E27FC236}">
                <a16:creationId xmlns:a16="http://schemas.microsoft.com/office/drawing/2014/main" id="{EC4BE822-487C-4C4E-8EC6-D7651FA695FA}"/>
              </a:ext>
            </a:extLst>
          </p:cNvPr>
          <p:cNvSpPr txBox="1"/>
          <p:nvPr/>
        </p:nvSpPr>
        <p:spPr>
          <a:xfrm>
            <a:off x="5984486" y="5399939"/>
            <a:ext cx="1467742" cy="276999"/>
          </a:xfrm>
          <a:prstGeom prst="rect">
            <a:avLst/>
          </a:prstGeom>
          <a:solidFill>
            <a:schemeClr val="bg1"/>
          </a:solidFill>
        </p:spPr>
        <p:txBody>
          <a:bodyPr wrap="square" rtlCol="0">
            <a:spAutoFit/>
          </a:bodyPr>
          <a:lstStyle/>
          <a:p>
            <a:pPr algn="ctr"/>
            <a:r>
              <a:rPr lang="en-US" sz="1200" b="1" dirty="0">
                <a:solidFill>
                  <a:srgbClr val="FF0000"/>
                </a:solidFill>
              </a:rPr>
              <a:t>Compute Service</a:t>
            </a:r>
          </a:p>
        </p:txBody>
      </p:sp>
      <p:sp>
        <p:nvSpPr>
          <p:cNvPr id="8" name="TextBox 7">
            <a:extLst>
              <a:ext uri="{FF2B5EF4-FFF2-40B4-BE49-F238E27FC236}">
                <a16:creationId xmlns:a16="http://schemas.microsoft.com/office/drawing/2014/main" id="{B7C46486-7ED8-A744-B445-296B5AF96D80}"/>
              </a:ext>
            </a:extLst>
          </p:cNvPr>
          <p:cNvSpPr txBox="1"/>
          <p:nvPr/>
        </p:nvSpPr>
        <p:spPr>
          <a:xfrm>
            <a:off x="7692360" y="5583043"/>
            <a:ext cx="1217463" cy="276999"/>
          </a:xfrm>
          <a:prstGeom prst="rect">
            <a:avLst/>
          </a:prstGeom>
          <a:solidFill>
            <a:schemeClr val="bg1"/>
          </a:solidFill>
        </p:spPr>
        <p:txBody>
          <a:bodyPr wrap="square" rtlCol="0">
            <a:spAutoFit/>
          </a:bodyPr>
          <a:lstStyle/>
          <a:p>
            <a:pPr algn="ctr"/>
            <a:r>
              <a:rPr lang="en-US" sz="1200" b="1" dirty="0">
                <a:solidFill>
                  <a:srgbClr val="FF0000"/>
                </a:solidFill>
              </a:rPr>
              <a:t>Block Storage</a:t>
            </a:r>
          </a:p>
        </p:txBody>
      </p:sp>
      <p:sp>
        <p:nvSpPr>
          <p:cNvPr id="9" name="TextBox 8">
            <a:extLst>
              <a:ext uri="{FF2B5EF4-FFF2-40B4-BE49-F238E27FC236}">
                <a16:creationId xmlns:a16="http://schemas.microsoft.com/office/drawing/2014/main" id="{AC013C5C-A10F-2A4D-872C-F73F1C049EF7}"/>
              </a:ext>
            </a:extLst>
          </p:cNvPr>
          <p:cNvSpPr txBox="1"/>
          <p:nvPr/>
        </p:nvSpPr>
        <p:spPr>
          <a:xfrm>
            <a:off x="9234947" y="5240105"/>
            <a:ext cx="1436769" cy="276999"/>
          </a:xfrm>
          <a:prstGeom prst="rect">
            <a:avLst/>
          </a:prstGeom>
          <a:solidFill>
            <a:schemeClr val="bg1"/>
          </a:solidFill>
        </p:spPr>
        <p:txBody>
          <a:bodyPr wrap="square" rtlCol="0">
            <a:spAutoFit/>
          </a:bodyPr>
          <a:lstStyle/>
          <a:p>
            <a:pPr algn="ctr"/>
            <a:r>
              <a:rPr lang="en-US" sz="1200" b="1" dirty="0">
                <a:solidFill>
                  <a:srgbClr val="FF0000"/>
                </a:solidFill>
              </a:rPr>
              <a:t>Network Service</a:t>
            </a:r>
          </a:p>
        </p:txBody>
      </p:sp>
      <p:sp>
        <p:nvSpPr>
          <p:cNvPr id="10" name="TextBox 9">
            <a:extLst>
              <a:ext uri="{FF2B5EF4-FFF2-40B4-BE49-F238E27FC236}">
                <a16:creationId xmlns:a16="http://schemas.microsoft.com/office/drawing/2014/main" id="{EBA6024B-D5B9-3343-890D-96D0652D5D73}"/>
              </a:ext>
            </a:extLst>
          </p:cNvPr>
          <p:cNvSpPr txBox="1"/>
          <p:nvPr/>
        </p:nvSpPr>
        <p:spPr>
          <a:xfrm>
            <a:off x="5296826" y="2894631"/>
            <a:ext cx="1003613" cy="276999"/>
          </a:xfrm>
          <a:prstGeom prst="rect">
            <a:avLst/>
          </a:prstGeom>
          <a:solidFill>
            <a:schemeClr val="bg1"/>
          </a:solidFill>
        </p:spPr>
        <p:txBody>
          <a:bodyPr wrap="square" rtlCol="0">
            <a:spAutoFit/>
          </a:bodyPr>
          <a:lstStyle/>
          <a:p>
            <a:pPr algn="ctr"/>
            <a:r>
              <a:rPr lang="en-US" sz="1200" b="1" dirty="0">
                <a:solidFill>
                  <a:srgbClr val="FF0000"/>
                </a:solidFill>
              </a:rPr>
              <a:t>Dashboard</a:t>
            </a:r>
          </a:p>
        </p:txBody>
      </p:sp>
      <p:sp>
        <p:nvSpPr>
          <p:cNvPr id="11" name="TextBox 10">
            <a:extLst>
              <a:ext uri="{FF2B5EF4-FFF2-40B4-BE49-F238E27FC236}">
                <a16:creationId xmlns:a16="http://schemas.microsoft.com/office/drawing/2014/main" id="{CF5D8C35-7251-B649-969D-D705219AD95A}"/>
              </a:ext>
            </a:extLst>
          </p:cNvPr>
          <p:cNvSpPr txBox="1"/>
          <p:nvPr/>
        </p:nvSpPr>
        <p:spPr>
          <a:xfrm>
            <a:off x="6605237" y="6365924"/>
            <a:ext cx="1467742" cy="276999"/>
          </a:xfrm>
          <a:prstGeom prst="rect">
            <a:avLst/>
          </a:prstGeom>
          <a:solidFill>
            <a:schemeClr val="bg1"/>
          </a:solidFill>
        </p:spPr>
        <p:txBody>
          <a:bodyPr wrap="square" rtlCol="0">
            <a:spAutoFit/>
          </a:bodyPr>
          <a:lstStyle/>
          <a:p>
            <a:pPr algn="ctr"/>
            <a:r>
              <a:rPr lang="en-US" sz="1200" b="1" dirty="0">
                <a:solidFill>
                  <a:srgbClr val="FF0000"/>
                </a:solidFill>
              </a:rPr>
              <a:t>Identity Service</a:t>
            </a:r>
          </a:p>
        </p:txBody>
      </p:sp>
      <p:sp>
        <p:nvSpPr>
          <p:cNvPr id="12" name="TextBox 11">
            <a:extLst>
              <a:ext uri="{FF2B5EF4-FFF2-40B4-BE49-F238E27FC236}">
                <a16:creationId xmlns:a16="http://schemas.microsoft.com/office/drawing/2014/main" id="{F06F02D9-175C-FF42-95EB-10A82C9D179C}"/>
              </a:ext>
            </a:extLst>
          </p:cNvPr>
          <p:cNvSpPr txBox="1"/>
          <p:nvPr/>
        </p:nvSpPr>
        <p:spPr>
          <a:xfrm>
            <a:off x="4703967" y="1264555"/>
            <a:ext cx="1003613" cy="276999"/>
          </a:xfrm>
          <a:prstGeom prst="rect">
            <a:avLst/>
          </a:prstGeom>
          <a:solidFill>
            <a:schemeClr val="bg1"/>
          </a:solidFill>
        </p:spPr>
        <p:txBody>
          <a:bodyPr wrap="square" rtlCol="0">
            <a:spAutoFit/>
          </a:bodyPr>
          <a:lstStyle/>
          <a:p>
            <a:pPr algn="ctr"/>
            <a:r>
              <a:rPr lang="en-US" sz="1200" b="1" dirty="0">
                <a:solidFill>
                  <a:srgbClr val="FF0000"/>
                </a:solidFill>
              </a:rPr>
              <a:t>Users</a:t>
            </a:r>
          </a:p>
        </p:txBody>
      </p:sp>
    </p:spTree>
    <p:extLst>
      <p:ext uri="{BB962C8B-B14F-4D97-AF65-F5344CB8AC3E}">
        <p14:creationId xmlns:p14="http://schemas.microsoft.com/office/powerpoint/2010/main" val="5119371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7938B-C08F-8948-A7F8-0E4794E7B363}"/>
              </a:ext>
            </a:extLst>
          </p:cNvPr>
          <p:cNvSpPr>
            <a:spLocks noGrp="1"/>
          </p:cNvSpPr>
          <p:nvPr>
            <p:ph type="title"/>
          </p:nvPr>
        </p:nvSpPr>
        <p:spPr/>
        <p:txBody>
          <a:bodyPr/>
          <a:lstStyle/>
          <a:p>
            <a:r>
              <a:rPr lang="en-US" dirty="0"/>
              <a:t>Introduction to OpenStack</a:t>
            </a:r>
          </a:p>
        </p:txBody>
      </p:sp>
      <p:sp>
        <p:nvSpPr>
          <p:cNvPr id="3" name="Content Placeholder 2">
            <a:extLst>
              <a:ext uri="{FF2B5EF4-FFF2-40B4-BE49-F238E27FC236}">
                <a16:creationId xmlns:a16="http://schemas.microsoft.com/office/drawing/2014/main" id="{46715B2B-F609-B647-BFFF-E0AEF419177C}"/>
              </a:ext>
            </a:extLst>
          </p:cNvPr>
          <p:cNvSpPr>
            <a:spLocks noGrp="1"/>
          </p:cNvSpPr>
          <p:nvPr>
            <p:ph idx="1"/>
          </p:nvPr>
        </p:nvSpPr>
        <p:spPr>
          <a:xfrm>
            <a:off x="2589212" y="2133600"/>
            <a:ext cx="8915400" cy="4724400"/>
          </a:xfrm>
        </p:spPr>
        <p:txBody>
          <a:bodyPr>
            <a:normAutofit fontScale="70000" lnSpcReduction="20000"/>
          </a:bodyPr>
          <a:lstStyle/>
          <a:p>
            <a:r>
              <a:rPr lang="en-US" dirty="0"/>
              <a:t>Horizon is the dashboard. It is the only graphical user interface here. Providing accesses and control to manage the cloud.</a:t>
            </a:r>
          </a:p>
          <a:p>
            <a:r>
              <a:rPr lang="en-US" dirty="0"/>
              <a:t>Nova is the primary component for OpenStack with respect to computations. It takes care of the virtual machines and instances that handles computations by deploying and managing them.</a:t>
            </a:r>
          </a:p>
          <a:p>
            <a:r>
              <a:rPr lang="en-US" dirty="0"/>
              <a:t>Cinder, the block storage component in </a:t>
            </a:r>
            <a:r>
              <a:rPr lang="en-US" dirty="0" err="1"/>
              <a:t>openstack</a:t>
            </a:r>
            <a:endParaRPr lang="en-US" dirty="0"/>
          </a:p>
          <a:p>
            <a:r>
              <a:rPr lang="en-US" dirty="0"/>
              <a:t>Neutron module takes care of the networking in </a:t>
            </a:r>
            <a:r>
              <a:rPr lang="en-US" dirty="0" err="1"/>
              <a:t>openstack</a:t>
            </a:r>
            <a:r>
              <a:rPr lang="en-US" dirty="0"/>
              <a:t> by making sure that the components get to communicate efficiently and quickly.</a:t>
            </a:r>
          </a:p>
          <a:p>
            <a:r>
              <a:rPr lang="en-US" dirty="0"/>
              <a:t>Glance: This is </a:t>
            </a:r>
            <a:r>
              <a:rPr lang="en-US" dirty="0" err="1"/>
              <a:t>openstack’s</a:t>
            </a:r>
            <a:r>
              <a:rPr lang="en-US" dirty="0"/>
              <a:t> image service. It takes care of the disk and server images. The services include: - discovery, registration and delivery services for the </a:t>
            </a:r>
            <a:r>
              <a:rPr lang="en-US" dirty="0" err="1"/>
              <a:t>servier</a:t>
            </a:r>
            <a:r>
              <a:rPr lang="en-US" dirty="0"/>
              <a:t> and disk images. It can also be used as templates for the new resources like virtual machines instances that may be allocated.</a:t>
            </a:r>
          </a:p>
          <a:p>
            <a:r>
              <a:rPr lang="en-US" dirty="0"/>
              <a:t>Swift: acts as a storage for objects and files. This is also called as </a:t>
            </a:r>
            <a:r>
              <a:rPr lang="en-US" dirty="0" err="1"/>
              <a:t>openstack</a:t>
            </a:r>
            <a:r>
              <a:rPr lang="en-US" dirty="0"/>
              <a:t> object storage, which provides a scalable system for storage. Here it provides a unique identifier to locate the objects/files and it the location of storage is decided by OpenStack.</a:t>
            </a:r>
          </a:p>
          <a:p>
            <a:r>
              <a:rPr lang="en-US" dirty="0"/>
              <a:t>Keystone: is used for the authorization and authentication of </a:t>
            </a:r>
            <a:r>
              <a:rPr lang="en-US" dirty="0" err="1"/>
              <a:t>openstack</a:t>
            </a:r>
            <a:r>
              <a:rPr lang="en-US" dirty="0"/>
              <a:t> services. In short, it is the identity service for </a:t>
            </a:r>
            <a:r>
              <a:rPr lang="en-US" dirty="0" err="1"/>
              <a:t>openstack</a:t>
            </a:r>
            <a:r>
              <a:rPr lang="en-US" dirty="0"/>
              <a:t>. The services that it provides include: Identity, Token, Catalog and Policy services.</a:t>
            </a:r>
          </a:p>
          <a:p>
            <a:r>
              <a:rPr lang="en-US" dirty="0"/>
              <a:t>Ceilometer &amp; heat are telemetry services and orchestration component of OpenStack respectively. Ceilometer is a data collection service project that transforms and </a:t>
            </a:r>
            <a:r>
              <a:rPr lang="en-US" dirty="0" err="1"/>
              <a:t>normalises</a:t>
            </a:r>
            <a:r>
              <a:rPr lang="en-US" dirty="0"/>
              <a:t> data across core </a:t>
            </a:r>
            <a:r>
              <a:rPr lang="en-US" dirty="0" err="1"/>
              <a:t>openstack</a:t>
            </a:r>
            <a:r>
              <a:rPr lang="en-US" dirty="0"/>
              <a:t> components. Heat allows developers to store the requirements of a cloud application in a file that defines what resources are necessary for that application. In this way, it helps to manage the infrastructure needed for a cloud service to run.</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097327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etstreamLogo_FINAL1.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7034" y="335540"/>
            <a:ext cx="12292975" cy="4109280"/>
          </a:xfrm>
          <a:prstGeom prst="rect">
            <a:avLst/>
          </a:prstGeom>
        </p:spPr>
      </p:pic>
      <p:sp>
        <p:nvSpPr>
          <p:cNvPr id="4" name="Subtitle 2"/>
          <p:cNvSpPr txBox="1">
            <a:spLocks/>
          </p:cNvSpPr>
          <p:nvPr/>
        </p:nvSpPr>
        <p:spPr>
          <a:xfrm>
            <a:off x="82013" y="6141303"/>
            <a:ext cx="3458752" cy="711200"/>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rgbClr val="444444"/>
                </a:solidFill>
                <a:latin typeface="Century Gothic"/>
                <a:ea typeface="+mn-ea"/>
                <a:cs typeface="Century Gothic"/>
              </a:defRPr>
            </a:lvl1pPr>
            <a:lvl2pPr marL="742950" indent="-285750" algn="l" defTabSz="457200" rtl="0" eaLnBrk="1" latinLnBrk="0" hangingPunct="1">
              <a:spcBef>
                <a:spcPct val="20000"/>
              </a:spcBef>
              <a:buFont typeface="Arial"/>
              <a:buChar char="–"/>
              <a:defRPr sz="2800" kern="1200">
                <a:solidFill>
                  <a:srgbClr val="444444"/>
                </a:solidFill>
                <a:latin typeface="Century Gothic"/>
                <a:ea typeface="+mn-ea"/>
                <a:cs typeface="Century Gothic"/>
              </a:defRPr>
            </a:lvl2pPr>
            <a:lvl3pPr marL="1143000" indent="-228600" algn="l" defTabSz="457200" rtl="0" eaLnBrk="1" latinLnBrk="0" hangingPunct="1">
              <a:spcBef>
                <a:spcPct val="20000"/>
              </a:spcBef>
              <a:buFont typeface="Arial"/>
              <a:buChar char="•"/>
              <a:defRPr sz="2400" kern="1200">
                <a:solidFill>
                  <a:srgbClr val="444444"/>
                </a:solidFill>
                <a:latin typeface="Century Gothic"/>
                <a:ea typeface="+mn-ea"/>
                <a:cs typeface="Century Gothic"/>
              </a:defRPr>
            </a:lvl3pPr>
            <a:lvl4pPr marL="1600200" indent="-228600" algn="l" defTabSz="457200" rtl="0" eaLnBrk="1" latinLnBrk="0" hangingPunct="1">
              <a:spcBef>
                <a:spcPct val="20000"/>
              </a:spcBef>
              <a:buFont typeface="Arial"/>
              <a:buChar char="–"/>
              <a:defRPr sz="2000" kern="1200">
                <a:solidFill>
                  <a:srgbClr val="444444"/>
                </a:solidFill>
                <a:latin typeface="Century Gothic"/>
                <a:ea typeface="+mn-ea"/>
                <a:cs typeface="Century Gothic"/>
              </a:defRPr>
            </a:lvl4pPr>
            <a:lvl5pPr marL="2057400" indent="-228600" algn="l" defTabSz="457200" rtl="0" eaLnBrk="1" latinLnBrk="0" hangingPunct="1">
              <a:spcBef>
                <a:spcPct val="20000"/>
              </a:spcBef>
              <a:buFont typeface="Arial"/>
              <a:buChar char="»"/>
              <a:defRPr sz="2000" kern="1200">
                <a:solidFill>
                  <a:srgbClr val="444444"/>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en-US" sz="1067" dirty="0">
                <a:latin typeface="Helvetica Neue"/>
                <a:cs typeface="Helvetica Neue"/>
              </a:rPr>
              <a:t>funded by the National Science Foundation</a:t>
            </a:r>
          </a:p>
          <a:p>
            <a:pPr marL="0" indent="0" algn="r">
              <a:buNone/>
            </a:pPr>
            <a:r>
              <a:rPr lang="en-US" sz="1067" dirty="0">
                <a:latin typeface="Helvetica Neue"/>
                <a:cs typeface="Helvetica Neue"/>
              </a:rPr>
              <a:t>Award #ACI-1445604</a:t>
            </a:r>
          </a:p>
        </p:txBody>
      </p:sp>
      <p:pic>
        <p:nvPicPr>
          <p:cNvPr id="5" name="Picture 4"/>
          <p:cNvPicPr>
            <a:picLocks noChangeAspect="1"/>
          </p:cNvPicPr>
          <p:nvPr/>
        </p:nvPicPr>
        <p:blipFill>
          <a:blip r:embed="rId3"/>
          <a:stretch>
            <a:fillRect/>
          </a:stretch>
        </p:blipFill>
        <p:spPr>
          <a:xfrm>
            <a:off x="223072" y="6177137"/>
            <a:ext cx="508000" cy="508000"/>
          </a:xfrm>
          <a:prstGeom prst="rect">
            <a:avLst/>
          </a:prstGeom>
        </p:spPr>
      </p:pic>
      <p:sp>
        <p:nvSpPr>
          <p:cNvPr id="2" name="Title 1"/>
          <p:cNvSpPr>
            <a:spLocks noGrp="1"/>
          </p:cNvSpPr>
          <p:nvPr>
            <p:ph type="ctrTitle"/>
          </p:nvPr>
        </p:nvSpPr>
        <p:spPr>
          <a:xfrm>
            <a:off x="4148944" y="2763520"/>
            <a:ext cx="7961224" cy="3822357"/>
          </a:xfrm>
          <a:noFill/>
        </p:spPr>
        <p:txBody>
          <a:bodyPr>
            <a:normAutofit/>
          </a:bodyPr>
          <a:lstStyle/>
          <a:p>
            <a:r>
              <a:rPr lang="en-US" sz="3200" u="sng" dirty="0"/>
              <a:t>Jetstream</a:t>
            </a:r>
            <a:r>
              <a:rPr lang="en-US" sz="3200" dirty="0"/>
              <a:t>: Adding Cloud-based Computing to the National Cyberinfrastructure</a:t>
            </a:r>
            <a:br>
              <a:rPr lang="en-US" sz="3200" dirty="0"/>
            </a:br>
            <a:r>
              <a:rPr lang="en-US" sz="2400" dirty="0"/>
              <a:t> </a:t>
            </a:r>
            <a:br>
              <a:rPr lang="en-US" sz="1600" dirty="0"/>
            </a:br>
            <a:endParaRPr lang="en-US" sz="1600" dirty="0"/>
          </a:p>
        </p:txBody>
      </p:sp>
    </p:spTree>
    <p:extLst>
      <p:ext uri="{BB962C8B-B14F-4D97-AF65-F5344CB8AC3E}">
        <p14:creationId xmlns:p14="http://schemas.microsoft.com/office/powerpoint/2010/main" val="17050104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Jetstream?</a:t>
            </a:r>
          </a:p>
        </p:txBody>
      </p:sp>
      <p:sp>
        <p:nvSpPr>
          <p:cNvPr id="3" name="Content Placeholder 2"/>
          <p:cNvSpPr>
            <a:spLocks noGrp="1"/>
          </p:cNvSpPr>
          <p:nvPr>
            <p:ph idx="1"/>
          </p:nvPr>
        </p:nvSpPr>
        <p:spPr/>
        <p:txBody>
          <a:bodyPr>
            <a:normAutofit fontScale="92500" lnSpcReduction="10000"/>
          </a:bodyPr>
          <a:lstStyle/>
          <a:p>
            <a:r>
              <a:rPr lang="en-US" dirty="0"/>
              <a:t>A resource to </a:t>
            </a:r>
            <a:r>
              <a:rPr lang="en-US" i="1" dirty="0"/>
              <a:t>expand the community of users</a:t>
            </a:r>
            <a:r>
              <a:rPr lang="en-US" dirty="0"/>
              <a:t> who benefit from NSF investment in shared cyberinfrastructure</a:t>
            </a:r>
          </a:p>
          <a:p>
            <a:pPr lvl="0"/>
            <a:r>
              <a:rPr lang="en-US" i="1" dirty="0">
                <a:solidFill>
                  <a:srgbClr val="272727"/>
                </a:solidFill>
              </a:rPr>
              <a:t>Production cloud system</a:t>
            </a:r>
            <a:r>
              <a:rPr lang="en-US" dirty="0">
                <a:solidFill>
                  <a:srgbClr val="272727"/>
                </a:solidFill>
              </a:rPr>
              <a:t> supporting all domains of science and engineering research sponsored by the NSF</a:t>
            </a:r>
          </a:p>
          <a:p>
            <a:pPr lvl="0"/>
            <a:r>
              <a:rPr lang="en-US" dirty="0">
                <a:solidFill>
                  <a:srgbClr val="272727"/>
                </a:solidFill>
              </a:rPr>
              <a:t>Provide on-demand </a:t>
            </a:r>
            <a:r>
              <a:rPr lang="en-US" i="1" dirty="0">
                <a:solidFill>
                  <a:srgbClr val="272727"/>
                </a:solidFill>
              </a:rPr>
              <a:t>interactive </a:t>
            </a:r>
            <a:r>
              <a:rPr lang="en-US" dirty="0">
                <a:solidFill>
                  <a:srgbClr val="272727"/>
                </a:solidFill>
              </a:rPr>
              <a:t>computing and analysis</a:t>
            </a:r>
          </a:p>
          <a:p>
            <a:pPr lvl="0"/>
            <a:r>
              <a:rPr lang="en-US" dirty="0">
                <a:solidFill>
                  <a:srgbClr val="272727"/>
                </a:solidFill>
              </a:rPr>
              <a:t>Enable </a:t>
            </a:r>
            <a:r>
              <a:rPr lang="en-US" i="1" dirty="0">
                <a:solidFill>
                  <a:srgbClr val="272727"/>
                </a:solidFill>
              </a:rPr>
              <a:t>configurable</a:t>
            </a:r>
            <a:r>
              <a:rPr lang="en-US" dirty="0">
                <a:solidFill>
                  <a:srgbClr val="272727"/>
                </a:solidFill>
              </a:rPr>
              <a:t> environments and architectures</a:t>
            </a:r>
          </a:p>
          <a:p>
            <a:pPr lvl="0"/>
            <a:r>
              <a:rPr lang="en-US" dirty="0">
                <a:solidFill>
                  <a:srgbClr val="272727"/>
                </a:solidFill>
              </a:rPr>
              <a:t>Support computational </a:t>
            </a:r>
            <a:r>
              <a:rPr lang="en-US" i="1" dirty="0">
                <a:solidFill>
                  <a:srgbClr val="272727"/>
                </a:solidFill>
              </a:rPr>
              <a:t>reproducibility and sharing</a:t>
            </a:r>
          </a:p>
          <a:p>
            <a:pPr lvl="0"/>
            <a:r>
              <a:rPr lang="en-US" dirty="0">
                <a:solidFill>
                  <a:srgbClr val="272727"/>
                </a:solidFill>
              </a:rPr>
              <a:t>Democratizes access to </a:t>
            </a:r>
            <a:r>
              <a:rPr lang="en-US" i="1" dirty="0">
                <a:solidFill>
                  <a:srgbClr val="272727"/>
                </a:solidFill>
              </a:rPr>
              <a:t>cloud-native</a:t>
            </a:r>
            <a:r>
              <a:rPr lang="en-US" dirty="0">
                <a:solidFill>
                  <a:srgbClr val="272727"/>
                </a:solidFill>
              </a:rPr>
              <a:t> technology and software</a:t>
            </a:r>
          </a:p>
          <a:p>
            <a:pPr lvl="0"/>
            <a:r>
              <a:rPr lang="en-US" dirty="0">
                <a:solidFill>
                  <a:srgbClr val="272727"/>
                </a:solidFill>
              </a:rPr>
              <a:t>Focuses on </a:t>
            </a:r>
            <a:r>
              <a:rPr lang="en-US" i="1" dirty="0">
                <a:solidFill>
                  <a:srgbClr val="272727"/>
                </a:solidFill>
              </a:rPr>
              <a:t>ease of use</a:t>
            </a:r>
            <a:r>
              <a:rPr lang="en-US" dirty="0">
                <a:solidFill>
                  <a:srgbClr val="272727"/>
                </a:solidFill>
              </a:rPr>
              <a:t>, but </a:t>
            </a:r>
            <a:r>
              <a:rPr lang="en-US">
                <a:solidFill>
                  <a:srgbClr val="272727"/>
                </a:solidFill>
              </a:rPr>
              <a:t>also on </a:t>
            </a:r>
            <a:r>
              <a:rPr lang="en-US" i="1">
                <a:solidFill>
                  <a:srgbClr val="272727"/>
                </a:solidFill>
              </a:rPr>
              <a:t>maintaining </a:t>
            </a:r>
            <a:r>
              <a:rPr lang="en-US" i="1" dirty="0" err="1">
                <a:solidFill>
                  <a:srgbClr val="272727"/>
                </a:solidFill>
              </a:rPr>
              <a:t>flexiblility</a:t>
            </a:r>
            <a:endParaRPr lang="en-US" i="1" dirty="0">
              <a:solidFill>
                <a:srgbClr val="272727"/>
              </a:solidFill>
            </a:endParaRPr>
          </a:p>
          <a:p>
            <a:pPr lvl="0"/>
            <a:endParaRPr lang="en-US" dirty="0">
              <a:solidFill>
                <a:srgbClr val="272727"/>
              </a:solidFill>
            </a:endParaRPr>
          </a:p>
          <a:p>
            <a:endParaRPr lang="en-US" dirty="0"/>
          </a:p>
        </p:txBody>
      </p:sp>
    </p:spTree>
    <p:extLst>
      <p:ext uri="{BB962C8B-B14F-4D97-AF65-F5344CB8AC3E}">
        <p14:creationId xmlns:p14="http://schemas.microsoft.com/office/powerpoint/2010/main" val="38357527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do we expect will use Jetstream?</a:t>
            </a:r>
          </a:p>
        </p:txBody>
      </p:sp>
      <p:sp>
        <p:nvSpPr>
          <p:cNvPr id="3" name="Content Placeholder 2"/>
          <p:cNvSpPr>
            <a:spLocks noGrp="1"/>
          </p:cNvSpPr>
          <p:nvPr>
            <p:ph idx="1"/>
          </p:nvPr>
        </p:nvSpPr>
        <p:spPr/>
        <p:txBody>
          <a:bodyPr>
            <a:normAutofit lnSpcReduction="10000"/>
          </a:bodyPr>
          <a:lstStyle/>
          <a:p>
            <a:r>
              <a:rPr lang="en-US" dirty="0"/>
              <a:t>Researchers, developers, and scientists who</a:t>
            </a:r>
            <a:r>
              <a:rPr lang="is-IS" dirty="0"/>
              <a:t>…</a:t>
            </a:r>
            <a:endParaRPr lang="en-US" dirty="0"/>
          </a:p>
          <a:p>
            <a:pPr lvl="1"/>
            <a:r>
              <a:rPr lang="en-US" sz="2667" dirty="0"/>
              <a:t>Require somewhere between 4 and a few hundred cores RIGHT NOW and for the foreseeable future, but not forever</a:t>
            </a:r>
          </a:p>
          <a:p>
            <a:pPr lvl="1"/>
            <a:r>
              <a:rPr lang="en-US" sz="2667" dirty="0"/>
              <a:t>Want the ability to fully customize the OS and configuration of their computing setup</a:t>
            </a:r>
          </a:p>
          <a:p>
            <a:pPr lvl="1"/>
            <a:r>
              <a:rPr lang="en-US" sz="2667" dirty="0"/>
              <a:t>Wish to move cloud-native workflows to/from an academic environment</a:t>
            </a:r>
          </a:p>
          <a:p>
            <a:pPr lvl="1"/>
            <a:r>
              <a:rPr lang="en-US" sz="2667" dirty="0"/>
              <a:t>Need interactive mode access to a computing and analysis system</a:t>
            </a:r>
          </a:p>
          <a:p>
            <a:endParaRPr lang="en-US" dirty="0"/>
          </a:p>
        </p:txBody>
      </p:sp>
    </p:spTree>
    <p:extLst>
      <p:ext uri="{BB962C8B-B14F-4D97-AF65-F5344CB8AC3E}">
        <p14:creationId xmlns:p14="http://schemas.microsoft.com/office/powerpoint/2010/main" val="34896060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do we expect will use Jetstream?</a:t>
            </a:r>
          </a:p>
        </p:txBody>
      </p:sp>
      <p:sp>
        <p:nvSpPr>
          <p:cNvPr id="3" name="Content Placeholder 2"/>
          <p:cNvSpPr>
            <a:spLocks noGrp="1"/>
          </p:cNvSpPr>
          <p:nvPr>
            <p:ph idx="1"/>
          </p:nvPr>
        </p:nvSpPr>
        <p:spPr/>
        <p:txBody>
          <a:bodyPr>
            <a:normAutofit/>
          </a:bodyPr>
          <a:lstStyle/>
          <a:p>
            <a:r>
              <a:rPr lang="en-US" dirty="0"/>
              <a:t>Also</a:t>
            </a:r>
            <a:r>
              <a:rPr lang="is-IS" dirty="0"/>
              <a:t>…</a:t>
            </a:r>
            <a:endParaRPr lang="en-US" dirty="0"/>
          </a:p>
          <a:p>
            <a:pPr lvl="1"/>
            <a:r>
              <a:rPr lang="en-US" sz="2667" dirty="0"/>
              <a:t>Science gateway operators using Jetstream as either the frontend or processor for scientific jobs</a:t>
            </a:r>
          </a:p>
          <a:p>
            <a:pPr lvl="1"/>
            <a:r>
              <a:rPr lang="en-US" sz="2667" dirty="0"/>
              <a:t>Anyone who is evaluating or experimenting with software not traditionally supported on XD systems</a:t>
            </a:r>
          </a:p>
          <a:p>
            <a:pPr lvl="1"/>
            <a:r>
              <a:rPr lang="en-US" sz="2667" dirty="0"/>
              <a:t>STEM Educators teaching on a variety of subjects</a:t>
            </a:r>
          </a:p>
          <a:p>
            <a:pPr marL="0" indent="0">
              <a:buNone/>
            </a:pPr>
            <a:endParaRPr lang="en-US" dirty="0"/>
          </a:p>
        </p:txBody>
      </p:sp>
    </p:spTree>
    <p:extLst>
      <p:ext uri="{BB962C8B-B14F-4D97-AF65-F5344CB8AC3E}">
        <p14:creationId xmlns:p14="http://schemas.microsoft.com/office/powerpoint/2010/main" val="33735662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Diverse research domains</a:t>
            </a:r>
          </a:p>
        </p:txBody>
      </p:sp>
      <p:sp>
        <p:nvSpPr>
          <p:cNvPr id="3" name="Content Placeholder 2"/>
          <p:cNvSpPr>
            <a:spLocks noGrp="1"/>
          </p:cNvSpPr>
          <p:nvPr>
            <p:ph idx="1"/>
          </p:nvPr>
        </p:nvSpPr>
        <p:spPr>
          <a:xfrm>
            <a:off x="609601" y="1600201"/>
            <a:ext cx="8007457" cy="5095068"/>
          </a:xfrm>
        </p:spPr>
        <p:txBody>
          <a:bodyPr>
            <a:noAutofit/>
          </a:bodyPr>
          <a:lstStyle/>
          <a:p>
            <a:r>
              <a:rPr lang="en-US" sz="1867" dirty="0"/>
              <a:t>Biology: iPlant and Galaxy VMs, enabling access to and use of new analytical codes in various modalities</a:t>
            </a:r>
          </a:p>
          <a:p>
            <a:r>
              <a:rPr lang="en-US" sz="1867" dirty="0"/>
              <a:t>Earth Science: VMs capable of requesting NSIDC data and running common routines to enable more effective research and better analyses of data</a:t>
            </a:r>
          </a:p>
          <a:p>
            <a:r>
              <a:rPr lang="en-US" sz="1867" dirty="0"/>
              <a:t>Field Station Research: VM-based data collection and analysis tools to support data sharing and collaboration</a:t>
            </a:r>
          </a:p>
          <a:p>
            <a:r>
              <a:rPr lang="en-US" sz="1867" dirty="0"/>
              <a:t>GIS: Deliver the </a:t>
            </a:r>
            <a:r>
              <a:rPr lang="en-US" sz="1867" dirty="0" err="1"/>
              <a:t>CyberGIS</a:t>
            </a:r>
            <a:r>
              <a:rPr lang="en-US" sz="1867" dirty="0"/>
              <a:t> toolkit and provide access to ArcGIS in a VM using IU’s existing site license</a:t>
            </a:r>
          </a:p>
          <a:p>
            <a:r>
              <a:rPr lang="en-US" sz="1867" dirty="0"/>
              <a:t>Network Science: Build VMs with </a:t>
            </a:r>
            <a:r>
              <a:rPr lang="en-US" sz="1867" dirty="0" err="1"/>
              <a:t>CIShell</a:t>
            </a:r>
            <a:r>
              <a:rPr lang="en-US" sz="1867" dirty="0"/>
              <a:t> tool builders to deliver network analysis tools interactively</a:t>
            </a:r>
          </a:p>
          <a:p>
            <a:r>
              <a:rPr lang="en-US" sz="1867" dirty="0"/>
              <a:t>Social Sciences: Create VMs that allow selection of data from the </a:t>
            </a:r>
            <a:r>
              <a:rPr lang="en-US" sz="1867" dirty="0" err="1"/>
              <a:t>Odum</a:t>
            </a:r>
            <a:r>
              <a:rPr lang="en-US" sz="1867" dirty="0"/>
              <a:t> Institute in a way that retains provenance and version information</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17059" y="1797805"/>
            <a:ext cx="3285640" cy="3884908"/>
          </a:xfrm>
          <a:prstGeom prst="rect">
            <a:avLst/>
          </a:prstGeom>
        </p:spPr>
      </p:pic>
    </p:spTree>
    <p:extLst>
      <p:ext uri="{BB962C8B-B14F-4D97-AF65-F5344CB8AC3E}">
        <p14:creationId xmlns:p14="http://schemas.microsoft.com/office/powerpoint/2010/main" val="13329053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Programmatic Access</a:t>
            </a:r>
          </a:p>
        </p:txBody>
      </p:sp>
      <p:sp>
        <p:nvSpPr>
          <p:cNvPr id="3" name="Content Placeholder 2"/>
          <p:cNvSpPr>
            <a:spLocks noGrp="1"/>
          </p:cNvSpPr>
          <p:nvPr>
            <p:ph idx="1"/>
          </p:nvPr>
        </p:nvSpPr>
        <p:spPr>
          <a:xfrm>
            <a:off x="609601" y="3595547"/>
            <a:ext cx="5977052" cy="2964363"/>
          </a:xfrm>
        </p:spPr>
        <p:txBody>
          <a:bodyPr>
            <a:noAutofit/>
          </a:bodyPr>
          <a:lstStyle/>
          <a:p>
            <a:r>
              <a:rPr lang="en-US" sz="1867" b="1" dirty="0"/>
              <a:t>Web Service APIs</a:t>
            </a:r>
            <a:br>
              <a:rPr lang="en-US" sz="1867" b="1" dirty="0"/>
            </a:br>
            <a:endParaRPr lang="en-US" sz="1867" b="1" dirty="0"/>
          </a:p>
          <a:p>
            <a:pPr marL="457189" indent="-457189">
              <a:buFont typeface="Arial" charset="0"/>
              <a:buChar char="•"/>
            </a:pPr>
            <a:r>
              <a:rPr lang="en-US" sz="1867" u="sng" dirty="0" err="1"/>
              <a:t>Openstack</a:t>
            </a:r>
            <a:r>
              <a:rPr lang="en-US" sz="1867" dirty="0"/>
              <a:t> - Official and unofficial clients + libs (i.e. </a:t>
            </a:r>
            <a:r>
              <a:rPr lang="en-US" sz="1867" dirty="0" err="1"/>
              <a:t>boto</a:t>
            </a:r>
            <a:r>
              <a:rPr lang="en-US" sz="1867" dirty="0"/>
              <a:t>)</a:t>
            </a:r>
          </a:p>
          <a:p>
            <a:pPr marL="457189" indent="-457189">
              <a:buFont typeface="Arial" charset="0"/>
              <a:buChar char="•"/>
            </a:pPr>
            <a:r>
              <a:rPr lang="en-US" sz="1867" u="sng" dirty="0"/>
              <a:t>EC2</a:t>
            </a:r>
            <a:r>
              <a:rPr lang="en-US" sz="1867" dirty="0"/>
              <a:t>* – Integration with AWS-specific code </a:t>
            </a:r>
          </a:p>
          <a:p>
            <a:pPr marL="457189" indent="-457189">
              <a:buFont typeface="Arial" charset="0"/>
              <a:buChar char="•"/>
            </a:pPr>
            <a:r>
              <a:rPr lang="en-US" sz="1867" u="sng" dirty="0"/>
              <a:t>Atmosphere</a:t>
            </a:r>
            <a:r>
              <a:rPr lang="en-US" sz="1867" dirty="0"/>
              <a:t> - Getting language libraries </a:t>
            </a:r>
          </a:p>
          <a:p>
            <a:pPr marL="457189" indent="-457189">
              <a:buFont typeface="Arial" charset="0"/>
              <a:buChar char="•"/>
            </a:pPr>
            <a:r>
              <a:rPr lang="en-US" sz="1867" dirty="0"/>
              <a:t>https://</a:t>
            </a:r>
            <a:r>
              <a:rPr lang="en-US" sz="1867" dirty="0" err="1"/>
              <a:t>iujetstream.atlassian.net</a:t>
            </a:r>
            <a:r>
              <a:rPr lang="en-US" sz="1867" dirty="0"/>
              <a:t>/wiki/spaces/JWT/overview</a:t>
            </a:r>
            <a:br>
              <a:rPr lang="en-US" sz="1867" dirty="0"/>
            </a:br>
            <a:endParaRPr lang="en-US" sz="1867" dirty="0"/>
          </a:p>
          <a:p>
            <a:endParaRPr lang="en-US" sz="1867" dirty="0"/>
          </a:p>
        </p:txBody>
      </p:sp>
      <p:sp>
        <p:nvSpPr>
          <p:cNvPr id="5" name="Rectangle 4"/>
          <p:cNvSpPr/>
          <p:nvPr/>
        </p:nvSpPr>
        <p:spPr>
          <a:xfrm>
            <a:off x="6750199" y="1748887"/>
            <a:ext cx="5084963" cy="1816266"/>
          </a:xfrm>
          <a:prstGeom prst="rect">
            <a:avLst/>
          </a:prstGeom>
        </p:spPr>
        <p:txBody>
          <a:bodyPr wrap="square">
            <a:spAutoFit/>
          </a:bodyPr>
          <a:lstStyle/>
          <a:p>
            <a:r>
              <a:rPr lang="en-US" sz="1867" b="1" dirty="0">
                <a:latin typeface="Century Gothic" charset="0"/>
                <a:ea typeface="Century Gothic" charset="0"/>
                <a:cs typeface="Century Gothic" charset="0"/>
              </a:rPr>
              <a:t>Automation, Orchestration, and Workflow</a:t>
            </a:r>
            <a:br>
              <a:rPr lang="en-US" sz="1867" b="1" dirty="0">
                <a:latin typeface="Century Gothic" charset="0"/>
                <a:ea typeface="Century Gothic" charset="0"/>
                <a:cs typeface="Century Gothic" charset="0"/>
              </a:rPr>
            </a:br>
            <a:endParaRPr lang="en-US" sz="1867" b="1" dirty="0">
              <a:latin typeface="Century Gothic" charset="0"/>
              <a:ea typeface="Century Gothic" charset="0"/>
              <a:cs typeface="Century Gothic" charset="0"/>
            </a:endParaRPr>
          </a:p>
          <a:p>
            <a:pPr marL="380990" indent="-380990">
              <a:buFont typeface="Arial" charset="0"/>
              <a:buChar char="•"/>
            </a:pPr>
            <a:r>
              <a:rPr lang="en-US" sz="1867" dirty="0">
                <a:latin typeface="Century Gothic" charset="0"/>
                <a:ea typeface="Century Gothic" charset="0"/>
                <a:cs typeface="Century Gothic" charset="0"/>
              </a:rPr>
              <a:t>Marathon/MESOS</a:t>
            </a:r>
          </a:p>
          <a:p>
            <a:pPr marL="380990" indent="-380990">
              <a:buFont typeface="Arial" charset="0"/>
              <a:buChar char="•"/>
            </a:pPr>
            <a:r>
              <a:rPr lang="en-US" sz="1867" dirty="0">
                <a:latin typeface="Century Gothic" charset="0"/>
                <a:ea typeface="Century Gothic" charset="0"/>
                <a:cs typeface="Century Gothic" charset="0"/>
              </a:rPr>
              <a:t>Docker Machine + Swarm</a:t>
            </a:r>
          </a:p>
          <a:p>
            <a:pPr marL="380990" indent="-380990">
              <a:buFont typeface="Arial" charset="0"/>
              <a:buChar char="•"/>
            </a:pPr>
            <a:r>
              <a:rPr lang="en-US" sz="1867" dirty="0">
                <a:latin typeface="Century Gothic" charset="0"/>
                <a:ea typeface="Century Gothic" charset="0"/>
                <a:cs typeface="Century Gothic" charset="0"/>
              </a:rPr>
              <a:t>Apache </a:t>
            </a:r>
            <a:r>
              <a:rPr lang="en-US" sz="1867" dirty="0" err="1">
                <a:latin typeface="Century Gothic" charset="0"/>
                <a:ea typeface="Century Gothic" charset="0"/>
                <a:cs typeface="Century Gothic" charset="0"/>
              </a:rPr>
              <a:t>Airavata</a:t>
            </a:r>
            <a:endParaRPr lang="en-US" sz="1867" dirty="0">
              <a:latin typeface="Century Gothic" charset="0"/>
              <a:ea typeface="Century Gothic" charset="0"/>
              <a:cs typeface="Century Gothic" charset="0"/>
            </a:endParaRPr>
          </a:p>
          <a:p>
            <a:pPr marL="380990" indent="-380990">
              <a:buFont typeface="Arial" charset="0"/>
              <a:buChar char="•"/>
            </a:pPr>
            <a:r>
              <a:rPr lang="en-US" sz="1867" dirty="0" err="1">
                <a:latin typeface="Century Gothic" charset="0"/>
                <a:ea typeface="Century Gothic" charset="0"/>
                <a:cs typeface="Century Gothic" charset="0"/>
              </a:rPr>
              <a:t>CloudMan</a:t>
            </a:r>
            <a:r>
              <a:rPr lang="en-US" sz="1867" dirty="0">
                <a:latin typeface="Century Gothic" charset="0"/>
                <a:ea typeface="Century Gothic" charset="0"/>
                <a:cs typeface="Century Gothic" charset="0"/>
              </a:rPr>
              <a:t> &amp; </a:t>
            </a:r>
            <a:r>
              <a:rPr lang="en-US" sz="1867" dirty="0" err="1">
                <a:latin typeface="Century Gothic" charset="0"/>
                <a:ea typeface="Century Gothic" charset="0"/>
                <a:cs typeface="Century Gothic" charset="0"/>
              </a:rPr>
              <a:t>Elasticluster</a:t>
            </a:r>
            <a:endParaRPr lang="en-US" sz="1867" dirty="0">
              <a:latin typeface="Century Gothic" charset="0"/>
              <a:ea typeface="Century Gothic" charset="0"/>
              <a:cs typeface="Century Gothic" charset="0"/>
            </a:endParaRPr>
          </a:p>
        </p:txBody>
      </p:sp>
      <p:sp>
        <p:nvSpPr>
          <p:cNvPr id="6" name="Rectangle 5"/>
          <p:cNvSpPr/>
          <p:nvPr/>
        </p:nvSpPr>
        <p:spPr>
          <a:xfrm>
            <a:off x="6750200" y="4157840"/>
            <a:ext cx="4832201" cy="1241622"/>
          </a:xfrm>
          <a:prstGeom prst="rect">
            <a:avLst/>
          </a:prstGeom>
        </p:spPr>
        <p:txBody>
          <a:bodyPr wrap="square">
            <a:spAutoFit/>
          </a:bodyPr>
          <a:lstStyle/>
          <a:p>
            <a:r>
              <a:rPr lang="en-US" sz="1867" b="1" dirty="0">
                <a:latin typeface="Century Gothic" charset="0"/>
                <a:ea typeface="Century Gothic" charset="0"/>
                <a:cs typeface="Century Gothic" charset="0"/>
              </a:rPr>
              <a:t>Configuration Management Tools</a:t>
            </a:r>
            <a:br>
              <a:rPr lang="en-US" sz="1867" b="1" dirty="0">
                <a:latin typeface="Century Gothic" charset="0"/>
                <a:ea typeface="Century Gothic" charset="0"/>
                <a:cs typeface="Century Gothic" charset="0"/>
              </a:rPr>
            </a:br>
            <a:endParaRPr lang="en-US" sz="1867" b="1" dirty="0">
              <a:latin typeface="Century Gothic" charset="0"/>
              <a:ea typeface="Century Gothic" charset="0"/>
              <a:cs typeface="Century Gothic" charset="0"/>
            </a:endParaRPr>
          </a:p>
          <a:p>
            <a:pPr marL="457189" indent="-457189">
              <a:buFont typeface="Arial" charset="0"/>
              <a:buChar char="•"/>
            </a:pPr>
            <a:r>
              <a:rPr lang="en-US" sz="1867" dirty="0">
                <a:latin typeface="Century Gothic" charset="0"/>
                <a:ea typeface="Century Gothic" charset="0"/>
                <a:cs typeface="Century Gothic" charset="0"/>
              </a:rPr>
              <a:t>Vagrant &amp; Terraform (</a:t>
            </a:r>
            <a:r>
              <a:rPr lang="en-US" sz="1867" dirty="0" err="1">
                <a:latin typeface="Century Gothic" charset="0"/>
                <a:ea typeface="Century Gothic" charset="0"/>
                <a:cs typeface="Century Gothic" charset="0"/>
              </a:rPr>
              <a:t>Hashicorp</a:t>
            </a:r>
            <a:r>
              <a:rPr lang="en-US" sz="1867" dirty="0">
                <a:latin typeface="Century Gothic" charset="0"/>
                <a:ea typeface="Century Gothic" charset="0"/>
                <a:cs typeface="Century Gothic" charset="0"/>
              </a:rPr>
              <a:t>)</a:t>
            </a:r>
          </a:p>
          <a:p>
            <a:pPr marL="457189" indent="-457189">
              <a:buFont typeface="Arial" charset="0"/>
              <a:buChar char="•"/>
            </a:pPr>
            <a:r>
              <a:rPr lang="en-US" sz="1867" dirty="0">
                <a:latin typeface="Century Gothic" charset="0"/>
                <a:ea typeface="Century Gothic" charset="0"/>
                <a:cs typeface="Century Gothic" charset="0"/>
              </a:rPr>
              <a:t>Chef</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9071" y="1856296"/>
            <a:ext cx="5858108" cy="1560835"/>
          </a:xfrm>
          <a:prstGeom prst="rect">
            <a:avLst/>
          </a:prstGeom>
        </p:spPr>
      </p:pic>
    </p:spTree>
    <p:extLst>
      <p:ext uri="{BB962C8B-B14F-4D97-AF65-F5344CB8AC3E}">
        <p14:creationId xmlns:p14="http://schemas.microsoft.com/office/powerpoint/2010/main" val="8412534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can I use Jetstream?</a:t>
            </a:r>
          </a:p>
        </p:txBody>
      </p:sp>
      <p:sp>
        <p:nvSpPr>
          <p:cNvPr id="3" name="Content Placeholder 2"/>
          <p:cNvSpPr>
            <a:spLocks noGrp="1"/>
          </p:cNvSpPr>
          <p:nvPr>
            <p:ph idx="1"/>
          </p:nvPr>
        </p:nvSpPr>
        <p:spPr/>
        <p:txBody>
          <a:bodyPr/>
          <a:lstStyle/>
          <a:p>
            <a:r>
              <a:rPr lang="en-US" dirty="0"/>
              <a:t>An XSEDE User Portal (XUP) account is required. They are free! Get one at </a:t>
            </a:r>
            <a:r>
              <a:rPr lang="en-US" dirty="0">
                <a:hlinkClick r:id="rId2"/>
              </a:rPr>
              <a:t>https://portal.xsede.org</a:t>
            </a:r>
            <a:endParaRPr lang="en-US" dirty="0"/>
          </a:p>
          <a:p>
            <a:r>
              <a:rPr lang="en-US" dirty="0"/>
              <a:t>Read the Allocations Overview -  </a:t>
            </a:r>
            <a:r>
              <a:rPr lang="en-US" dirty="0">
                <a:hlinkClick r:id="rId3"/>
              </a:rPr>
              <a:t>https://portal.xsede.org/allocations-overview</a:t>
            </a:r>
            <a:endParaRPr lang="en-US" dirty="0"/>
          </a:p>
          <a:p>
            <a:r>
              <a:rPr lang="en-US" dirty="0"/>
              <a:t>Write a successful allocation request – start with a Startup or Education request - </a:t>
            </a:r>
            <a:r>
              <a:rPr lang="en-US" dirty="0">
                <a:hlinkClick r:id="rId4"/>
              </a:rPr>
              <a:t>https://portal.xsede.org/successful-requests</a:t>
            </a:r>
            <a:endParaRPr lang="en-US" dirty="0"/>
          </a:p>
          <a:p>
            <a:endParaRPr lang="en-US" dirty="0"/>
          </a:p>
        </p:txBody>
      </p:sp>
    </p:spTree>
    <p:extLst>
      <p:ext uri="{BB962C8B-B14F-4D97-AF65-F5344CB8AC3E}">
        <p14:creationId xmlns:p14="http://schemas.microsoft.com/office/powerpoint/2010/main" val="3590411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DC376-DF68-5045-B8FC-BBFCD21B3B89}"/>
              </a:ext>
            </a:extLst>
          </p:cNvPr>
          <p:cNvSpPr>
            <a:spLocks noGrp="1"/>
          </p:cNvSpPr>
          <p:nvPr>
            <p:ph type="title"/>
          </p:nvPr>
        </p:nvSpPr>
        <p:spPr/>
        <p:txBody>
          <a:bodyPr/>
          <a:lstStyle/>
          <a:p>
            <a:r>
              <a:rPr lang="en-US" dirty="0"/>
              <a:t>Who are You?</a:t>
            </a:r>
          </a:p>
        </p:txBody>
      </p:sp>
      <p:sp>
        <p:nvSpPr>
          <p:cNvPr id="3" name="Content Placeholder 2">
            <a:extLst>
              <a:ext uri="{FF2B5EF4-FFF2-40B4-BE49-F238E27FC236}">
                <a16:creationId xmlns:a16="http://schemas.microsoft.com/office/drawing/2014/main" id="{5B889559-B53F-C945-82E9-3D8AFE54695D}"/>
              </a:ext>
            </a:extLst>
          </p:cNvPr>
          <p:cNvSpPr>
            <a:spLocks noGrp="1"/>
          </p:cNvSpPr>
          <p:nvPr>
            <p:ph idx="1"/>
          </p:nvPr>
        </p:nvSpPr>
        <p:spPr/>
        <p:txBody>
          <a:bodyPr/>
          <a:lstStyle/>
          <a:p>
            <a:r>
              <a:rPr lang="en-US" dirty="0"/>
              <a:t>How many have hands on experience with Big Data?</a:t>
            </a:r>
          </a:p>
          <a:p>
            <a:r>
              <a:rPr lang="en-US" dirty="0"/>
              <a:t>How many of you have worked with Python3?</a:t>
            </a:r>
          </a:p>
          <a:p>
            <a:r>
              <a:rPr lang="en-US" dirty="0"/>
              <a:t>How many of you have worked with </a:t>
            </a:r>
            <a:r>
              <a:rPr lang="en-US" dirty="0" err="1"/>
              <a:t>Numpy</a:t>
            </a:r>
            <a:r>
              <a:rPr lang="en-US" dirty="0"/>
              <a:t>?</a:t>
            </a:r>
          </a:p>
          <a:p>
            <a:r>
              <a:rPr lang="en-US" dirty="0"/>
              <a:t>How many of you have worked with Pandas?</a:t>
            </a:r>
          </a:p>
        </p:txBody>
      </p:sp>
    </p:spTree>
    <p:extLst>
      <p:ext uri="{BB962C8B-B14F-4D97-AF65-F5344CB8AC3E}">
        <p14:creationId xmlns:p14="http://schemas.microsoft.com/office/powerpoint/2010/main" val="41017615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can I get help or learn more?</a:t>
            </a:r>
          </a:p>
        </p:txBody>
      </p:sp>
      <p:sp>
        <p:nvSpPr>
          <p:cNvPr id="3" name="Content Placeholder 2"/>
          <p:cNvSpPr>
            <a:spLocks noGrp="1"/>
          </p:cNvSpPr>
          <p:nvPr>
            <p:ph idx="1"/>
          </p:nvPr>
        </p:nvSpPr>
        <p:spPr/>
        <p:txBody>
          <a:bodyPr>
            <a:normAutofit/>
          </a:bodyPr>
          <a:lstStyle/>
          <a:p>
            <a:pPr lvl="1"/>
            <a:r>
              <a:rPr lang="en-US" dirty="0"/>
              <a:t>Wiki: </a:t>
            </a:r>
            <a:r>
              <a:rPr lang="en-US" dirty="0">
                <a:hlinkClick r:id="rId2"/>
              </a:rPr>
              <a:t>http://wiki.jetstream-cloud.org</a:t>
            </a:r>
            <a:endParaRPr lang="en-US" dirty="0"/>
          </a:p>
          <a:p>
            <a:pPr lvl="1"/>
            <a:r>
              <a:rPr lang="en-US" dirty="0"/>
              <a:t>User guides: </a:t>
            </a:r>
            <a:r>
              <a:rPr lang="en-US" dirty="0">
                <a:hlinkClick r:id="rId3"/>
              </a:rPr>
              <a:t>https://portal.xsede.org/user-guides</a:t>
            </a:r>
            <a:endParaRPr lang="en-US" dirty="0"/>
          </a:p>
          <a:p>
            <a:pPr lvl="1"/>
            <a:r>
              <a:rPr lang="en-US" dirty="0"/>
              <a:t>XSEDE KB: </a:t>
            </a:r>
            <a:r>
              <a:rPr lang="en-US" dirty="0">
                <a:hlinkClick r:id="rId4"/>
              </a:rPr>
              <a:t>https://portal.xsede.org/knowledge-base</a:t>
            </a:r>
            <a:endParaRPr lang="en-US" dirty="0"/>
          </a:p>
          <a:p>
            <a:pPr lvl="1"/>
            <a:r>
              <a:rPr lang="en-US" dirty="0"/>
              <a:t>Email: </a:t>
            </a:r>
            <a:r>
              <a:rPr lang="en-US" dirty="0">
                <a:hlinkClick r:id="rId5"/>
              </a:rPr>
              <a:t>help@xsede.org</a:t>
            </a:r>
            <a:endParaRPr lang="en-US" dirty="0"/>
          </a:p>
          <a:p>
            <a:pPr lvl="1"/>
            <a:r>
              <a:rPr lang="en-US" dirty="0"/>
              <a:t>Campus Champions: </a:t>
            </a:r>
            <a:r>
              <a:rPr lang="en-US" dirty="0">
                <a:hlinkClick r:id="rId6"/>
              </a:rPr>
              <a:t>https://www.xsede.org</a:t>
            </a:r>
            <a:r>
              <a:rPr lang="en-US">
                <a:hlinkClick r:id="rId6"/>
              </a:rPr>
              <a:t>/campus-champion</a:t>
            </a:r>
            <a:r>
              <a:rPr lang="en-US">
                <a:hlinkClick r:id="rId6"/>
              </a:rPr>
              <a:t>s</a:t>
            </a:r>
            <a:endParaRPr lang="en-US" dirty="0"/>
          </a:p>
        </p:txBody>
      </p:sp>
    </p:spTree>
    <p:extLst>
      <p:ext uri="{BB962C8B-B14F-4D97-AF65-F5344CB8AC3E}">
        <p14:creationId xmlns:p14="http://schemas.microsoft.com/office/powerpoint/2010/main" val="20040896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50224" y="1115879"/>
            <a:ext cx="3823483" cy="830997"/>
          </a:xfrm>
          <a:prstGeom prst="rect">
            <a:avLst/>
          </a:prstGeom>
          <a:noFill/>
        </p:spPr>
        <p:txBody>
          <a:bodyPr wrap="none" rtlCol="0">
            <a:spAutoFit/>
          </a:bodyPr>
          <a:lstStyle/>
          <a:p>
            <a:r>
              <a:rPr lang="en-US" sz="4800" dirty="0">
                <a:latin typeface="Century Gothic" charset="0"/>
                <a:ea typeface="Century Gothic" charset="0"/>
                <a:cs typeface="Century Gothic" charset="0"/>
              </a:rPr>
              <a:t>QUESTIONS?</a:t>
            </a:r>
          </a:p>
        </p:txBody>
      </p:sp>
      <p:sp>
        <p:nvSpPr>
          <p:cNvPr id="3" name="TextBox 2"/>
          <p:cNvSpPr txBox="1"/>
          <p:nvPr/>
        </p:nvSpPr>
        <p:spPr>
          <a:xfrm>
            <a:off x="3498912" y="2583049"/>
            <a:ext cx="5327099" cy="1569660"/>
          </a:xfrm>
          <a:prstGeom prst="rect">
            <a:avLst/>
          </a:prstGeom>
          <a:noFill/>
        </p:spPr>
        <p:txBody>
          <a:bodyPr wrap="none" rtlCol="0">
            <a:spAutoFit/>
          </a:bodyPr>
          <a:lstStyle/>
          <a:p>
            <a:pPr algn="ctr"/>
            <a:r>
              <a:rPr lang="en-US" sz="3200" dirty="0">
                <a:latin typeface="Century Gothic" charset="0"/>
                <a:ea typeface="Century Gothic" charset="0"/>
                <a:cs typeface="Century Gothic" charset="0"/>
                <a:hlinkClick r:id="rId2"/>
              </a:rPr>
              <a:t>help@jetstream-cloud.org</a:t>
            </a:r>
            <a:endParaRPr lang="en-US" sz="3200" dirty="0">
              <a:latin typeface="Century Gothic" charset="0"/>
              <a:ea typeface="Century Gothic" charset="0"/>
              <a:cs typeface="Century Gothic" charset="0"/>
            </a:endParaRPr>
          </a:p>
          <a:p>
            <a:pPr algn="ctr"/>
            <a:endParaRPr lang="en-US" sz="3200" dirty="0">
              <a:latin typeface="Century Gothic" charset="0"/>
              <a:ea typeface="Century Gothic" charset="0"/>
              <a:cs typeface="Century Gothic" charset="0"/>
            </a:endParaRPr>
          </a:p>
          <a:p>
            <a:pPr algn="ctr"/>
            <a:r>
              <a:rPr lang="en-US" sz="3200" dirty="0">
                <a:latin typeface="Century Gothic" charset="0"/>
                <a:ea typeface="Century Gothic" charset="0"/>
                <a:cs typeface="Century Gothic" charset="0"/>
              </a:rPr>
              <a:t>Twitter: @</a:t>
            </a:r>
            <a:r>
              <a:rPr lang="en-US" sz="3200" dirty="0" err="1">
                <a:latin typeface="Century Gothic" charset="0"/>
                <a:ea typeface="Century Gothic" charset="0"/>
                <a:cs typeface="Century Gothic" charset="0"/>
              </a:rPr>
              <a:t>jetstream_cloud</a:t>
            </a:r>
            <a:endParaRPr lang="en-US" sz="3200" dirty="0">
              <a:latin typeface="Century Gothic" charset="0"/>
              <a:ea typeface="Century Gothic" charset="0"/>
              <a:cs typeface="Century Gothic" charset="0"/>
            </a:endParaRPr>
          </a:p>
        </p:txBody>
      </p:sp>
    </p:spTree>
    <p:extLst>
      <p:ext uri="{BB962C8B-B14F-4D97-AF65-F5344CB8AC3E}">
        <p14:creationId xmlns:p14="http://schemas.microsoft.com/office/powerpoint/2010/main" val="1476298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B86DA5-C201-EB4D-9F01-93D12104A043}"/>
              </a:ext>
            </a:extLst>
          </p:cNvPr>
          <p:cNvSpPr>
            <a:spLocks noGrp="1"/>
          </p:cNvSpPr>
          <p:nvPr>
            <p:ph idx="1"/>
          </p:nvPr>
        </p:nvSpPr>
        <p:spPr>
          <a:xfrm>
            <a:off x="2589212" y="1272467"/>
            <a:ext cx="8915400" cy="3777622"/>
          </a:xfrm>
        </p:spPr>
        <p:txBody>
          <a:bodyPr anchor="ctr">
            <a:normAutofit/>
          </a:bodyPr>
          <a:lstStyle/>
          <a:p>
            <a:pPr marL="0" indent="0" algn="ctr">
              <a:buNone/>
            </a:pPr>
            <a:r>
              <a:rPr lang="en-US" sz="6000" b="1" dirty="0"/>
              <a:t>Before We Begin</a:t>
            </a:r>
          </a:p>
        </p:txBody>
      </p:sp>
    </p:spTree>
    <p:extLst>
      <p:ext uri="{BB962C8B-B14F-4D97-AF65-F5344CB8AC3E}">
        <p14:creationId xmlns:p14="http://schemas.microsoft.com/office/powerpoint/2010/main" val="612302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A6B33-FDEF-0343-9C1A-58864794A85F}"/>
              </a:ext>
            </a:extLst>
          </p:cNvPr>
          <p:cNvSpPr>
            <a:spLocks noGrp="1"/>
          </p:cNvSpPr>
          <p:nvPr>
            <p:ph type="title"/>
          </p:nvPr>
        </p:nvSpPr>
        <p:spPr/>
        <p:txBody>
          <a:bodyPr/>
          <a:lstStyle/>
          <a:p>
            <a:r>
              <a:rPr lang="en-US" dirty="0"/>
              <a:t>Requirements</a:t>
            </a:r>
          </a:p>
        </p:txBody>
      </p:sp>
      <p:sp>
        <p:nvSpPr>
          <p:cNvPr id="3" name="Content Placeholder 2">
            <a:extLst>
              <a:ext uri="{FF2B5EF4-FFF2-40B4-BE49-F238E27FC236}">
                <a16:creationId xmlns:a16="http://schemas.microsoft.com/office/drawing/2014/main" id="{783760C1-BE51-AE4D-9864-53BF3CF99B37}"/>
              </a:ext>
            </a:extLst>
          </p:cNvPr>
          <p:cNvSpPr>
            <a:spLocks noGrp="1"/>
          </p:cNvSpPr>
          <p:nvPr>
            <p:ph idx="1"/>
          </p:nvPr>
        </p:nvSpPr>
        <p:spPr/>
        <p:txBody>
          <a:bodyPr/>
          <a:lstStyle/>
          <a:p>
            <a:r>
              <a:rPr lang="en-US" dirty="0"/>
              <a:t>Personal Computer</a:t>
            </a:r>
          </a:p>
          <a:p>
            <a:r>
              <a:rPr lang="en-US" dirty="0"/>
              <a:t>Connectivity to Zoom</a:t>
            </a:r>
          </a:p>
          <a:p>
            <a:r>
              <a:rPr lang="en-US" dirty="0"/>
              <a:t>Access to a Web Browser</a:t>
            </a:r>
          </a:p>
          <a:p>
            <a:r>
              <a:rPr lang="en-US" dirty="0"/>
              <a:t>Adventure Attitude!!!</a:t>
            </a:r>
          </a:p>
        </p:txBody>
      </p:sp>
    </p:spTree>
    <p:extLst>
      <p:ext uri="{BB962C8B-B14F-4D97-AF65-F5344CB8AC3E}">
        <p14:creationId xmlns:p14="http://schemas.microsoft.com/office/powerpoint/2010/main" val="1941146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E9C6B-4B89-C74C-ACB1-84F88602C54C}"/>
              </a:ext>
            </a:extLst>
          </p:cNvPr>
          <p:cNvSpPr>
            <a:spLocks noGrp="1"/>
          </p:cNvSpPr>
          <p:nvPr>
            <p:ph type="title"/>
          </p:nvPr>
        </p:nvSpPr>
        <p:spPr/>
        <p:txBody>
          <a:bodyPr/>
          <a:lstStyle/>
          <a:p>
            <a:r>
              <a:rPr lang="en-US" dirty="0"/>
              <a:t>Breaks</a:t>
            </a:r>
          </a:p>
        </p:txBody>
      </p:sp>
      <p:sp>
        <p:nvSpPr>
          <p:cNvPr id="3" name="Content Placeholder 2">
            <a:extLst>
              <a:ext uri="{FF2B5EF4-FFF2-40B4-BE49-F238E27FC236}">
                <a16:creationId xmlns:a16="http://schemas.microsoft.com/office/drawing/2014/main" id="{91206B77-5B23-754F-9328-94BE47547297}"/>
              </a:ext>
            </a:extLst>
          </p:cNvPr>
          <p:cNvSpPr>
            <a:spLocks noGrp="1"/>
          </p:cNvSpPr>
          <p:nvPr>
            <p:ph idx="1"/>
          </p:nvPr>
        </p:nvSpPr>
        <p:spPr/>
        <p:txBody>
          <a:bodyPr/>
          <a:lstStyle/>
          <a:p>
            <a:r>
              <a:rPr lang="en-US" dirty="0"/>
              <a:t>We will take regular breaks</a:t>
            </a:r>
          </a:p>
          <a:p>
            <a:r>
              <a:rPr lang="en-US" dirty="0"/>
              <a:t>Please return from breaks on time</a:t>
            </a:r>
          </a:p>
        </p:txBody>
      </p:sp>
    </p:spTree>
    <p:extLst>
      <p:ext uri="{BB962C8B-B14F-4D97-AF65-F5344CB8AC3E}">
        <p14:creationId xmlns:p14="http://schemas.microsoft.com/office/powerpoint/2010/main" val="4146852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4A497-A353-1849-AD2A-04F8548F4994}"/>
              </a:ext>
            </a:extLst>
          </p:cNvPr>
          <p:cNvSpPr>
            <a:spLocks noGrp="1"/>
          </p:cNvSpPr>
          <p:nvPr>
            <p:ph type="title"/>
          </p:nvPr>
        </p:nvSpPr>
        <p:spPr/>
        <p:txBody>
          <a:bodyPr/>
          <a:lstStyle/>
          <a:p>
            <a:r>
              <a:rPr lang="en-US" dirty="0"/>
              <a:t>Distractions</a:t>
            </a:r>
          </a:p>
        </p:txBody>
      </p:sp>
      <p:sp>
        <p:nvSpPr>
          <p:cNvPr id="3" name="Content Placeholder 2">
            <a:extLst>
              <a:ext uri="{FF2B5EF4-FFF2-40B4-BE49-F238E27FC236}">
                <a16:creationId xmlns:a16="http://schemas.microsoft.com/office/drawing/2014/main" id="{07878B2E-6B7C-EA40-A507-C89AEBB608A4}"/>
              </a:ext>
            </a:extLst>
          </p:cNvPr>
          <p:cNvSpPr>
            <a:spLocks noGrp="1"/>
          </p:cNvSpPr>
          <p:nvPr>
            <p:ph idx="1"/>
          </p:nvPr>
        </p:nvSpPr>
        <p:spPr/>
        <p:txBody>
          <a:bodyPr/>
          <a:lstStyle/>
          <a:p>
            <a:r>
              <a:rPr lang="en-US" dirty="0"/>
              <a:t>Please minimize distractions</a:t>
            </a:r>
          </a:p>
          <a:p>
            <a:pPr lvl="1"/>
            <a:r>
              <a:rPr lang="en-US" dirty="0"/>
              <a:t>Email, Chat, Phone, LinkedIn, </a:t>
            </a:r>
            <a:r>
              <a:rPr lang="en-US" dirty="0" err="1"/>
              <a:t>etc</a:t>
            </a:r>
            <a:r>
              <a:rPr lang="en-US" dirty="0"/>
              <a:t> …</a:t>
            </a:r>
          </a:p>
          <a:p>
            <a:r>
              <a:rPr lang="en-US" dirty="0"/>
              <a:t>Mute your mics unless you need to ask a question</a:t>
            </a:r>
          </a:p>
        </p:txBody>
      </p:sp>
    </p:spTree>
    <p:extLst>
      <p:ext uri="{BB962C8B-B14F-4D97-AF65-F5344CB8AC3E}">
        <p14:creationId xmlns:p14="http://schemas.microsoft.com/office/powerpoint/2010/main" val="3493750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00E41-BC4C-6B40-BF56-96F704B0285A}"/>
              </a:ext>
            </a:extLst>
          </p:cNvPr>
          <p:cNvSpPr>
            <a:spLocks noGrp="1"/>
          </p:cNvSpPr>
          <p:nvPr>
            <p:ph type="title"/>
          </p:nvPr>
        </p:nvSpPr>
        <p:spPr/>
        <p:txBody>
          <a:bodyPr/>
          <a:lstStyle/>
          <a:p>
            <a:r>
              <a:rPr lang="en-US" dirty="0"/>
              <a:t>Questions / Feedback</a:t>
            </a:r>
          </a:p>
        </p:txBody>
      </p:sp>
      <p:sp>
        <p:nvSpPr>
          <p:cNvPr id="3" name="Content Placeholder 2">
            <a:extLst>
              <a:ext uri="{FF2B5EF4-FFF2-40B4-BE49-F238E27FC236}">
                <a16:creationId xmlns:a16="http://schemas.microsoft.com/office/drawing/2014/main" id="{612BB4D4-4451-ED45-A405-CD12B029C766}"/>
              </a:ext>
            </a:extLst>
          </p:cNvPr>
          <p:cNvSpPr>
            <a:spLocks noGrp="1"/>
          </p:cNvSpPr>
          <p:nvPr>
            <p:ph idx="1"/>
          </p:nvPr>
        </p:nvSpPr>
        <p:spPr/>
        <p:txBody>
          <a:bodyPr/>
          <a:lstStyle/>
          <a:p>
            <a:r>
              <a:rPr lang="en-US" dirty="0"/>
              <a:t>We will have a moment for questions after each covered subsection</a:t>
            </a:r>
          </a:p>
          <a:p>
            <a:r>
              <a:rPr lang="en-US" dirty="0"/>
              <a:t>Take note of the questions you want to ask</a:t>
            </a:r>
          </a:p>
          <a:p>
            <a:r>
              <a:rPr lang="en-US" dirty="0"/>
              <a:t>Don’t hesitate to ask questions</a:t>
            </a:r>
          </a:p>
          <a:p>
            <a:r>
              <a:rPr lang="en-US" dirty="0"/>
              <a:t>Please provide feedback</a:t>
            </a:r>
          </a:p>
          <a:p>
            <a:r>
              <a:rPr lang="en-US" dirty="0"/>
              <a:t>Always looking to improve!</a:t>
            </a:r>
          </a:p>
        </p:txBody>
      </p:sp>
    </p:spTree>
    <p:extLst>
      <p:ext uri="{BB962C8B-B14F-4D97-AF65-F5344CB8AC3E}">
        <p14:creationId xmlns:p14="http://schemas.microsoft.com/office/powerpoint/2010/main" val="3515619677"/>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{11ED24AC-A9FA-2447-A53C-FB7995E1A96A}tf10001069</Template>
  <TotalTime>95</TotalTime>
  <Words>3267</Words>
  <Application>Microsoft Macintosh PowerPoint</Application>
  <PresentationFormat>Widescreen</PresentationFormat>
  <Paragraphs>176</Paragraphs>
  <Slides>41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Century Gothic</vt:lpstr>
      <vt:lpstr>Helvetica</vt:lpstr>
      <vt:lpstr>Helvetica Neue</vt:lpstr>
      <vt:lpstr>Wingdings 3</vt:lpstr>
      <vt:lpstr>Wisp</vt:lpstr>
      <vt:lpstr>Introduction to Cloud Computing</vt:lpstr>
      <vt:lpstr>PowerPoint Presentation</vt:lpstr>
      <vt:lpstr>PowerPoint Presentation</vt:lpstr>
      <vt:lpstr>Who are You?</vt:lpstr>
      <vt:lpstr>PowerPoint Presentation</vt:lpstr>
      <vt:lpstr>Requirements</vt:lpstr>
      <vt:lpstr>Breaks</vt:lpstr>
      <vt:lpstr>Distractions</vt:lpstr>
      <vt:lpstr>Questions / Feedback</vt:lpstr>
      <vt:lpstr>PowerPoint Presentation</vt:lpstr>
      <vt:lpstr>PowerPoint Presentation</vt:lpstr>
      <vt:lpstr>Table of Contents</vt:lpstr>
      <vt:lpstr>Introduction </vt:lpstr>
      <vt:lpstr>Introduction - Architecture</vt:lpstr>
      <vt:lpstr>Characteristics</vt:lpstr>
      <vt:lpstr>Characteristics</vt:lpstr>
      <vt:lpstr>Types of Clouds – Cloud System</vt:lpstr>
      <vt:lpstr>Types of Clouds – Public Cloud</vt:lpstr>
      <vt:lpstr>Types of Clouds – Private Cloud</vt:lpstr>
      <vt:lpstr>Types of Clouds – Private Cloud</vt:lpstr>
      <vt:lpstr>Types of Clouds – Community Cloud</vt:lpstr>
      <vt:lpstr>Types of Clouds – Hybrid Cloud</vt:lpstr>
      <vt:lpstr>Types of Cloud Providers</vt:lpstr>
      <vt:lpstr>Types of Cloud Providers</vt:lpstr>
      <vt:lpstr>Types of Cloud Providers - SaaS</vt:lpstr>
      <vt:lpstr>Types of Cloud Providers - PaaS</vt:lpstr>
      <vt:lpstr>Types of Cloud Providers - IaaS</vt:lpstr>
      <vt:lpstr>Types of Cloud Providers - IaaS</vt:lpstr>
      <vt:lpstr>Introduction to OpenStack</vt:lpstr>
      <vt:lpstr>Introduction to OpenStack Architecture</vt:lpstr>
      <vt:lpstr>Introduction to OpenStack Architecture</vt:lpstr>
      <vt:lpstr>Introduction to OpenStack</vt:lpstr>
      <vt:lpstr>Jetstream: Adding Cloud-based Computing to the National Cyberinfrastructure   </vt:lpstr>
      <vt:lpstr>What is Jetstream?</vt:lpstr>
      <vt:lpstr>Who do we expect will use Jetstream?</vt:lpstr>
      <vt:lpstr>Who do we expect will use Jetstream?</vt:lpstr>
      <vt:lpstr>Diverse research domains</vt:lpstr>
      <vt:lpstr>Programmatic Access</vt:lpstr>
      <vt:lpstr>How can I use Jetstream?</vt:lpstr>
      <vt:lpstr>Where can I get help or learn more?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Cloud Computing</dc:title>
  <dc:creator>Gonzalo De La Torre Parra</dc:creator>
  <cp:lastModifiedBy>Gonzalo De La Torre Parra</cp:lastModifiedBy>
  <cp:revision>8</cp:revision>
  <dcterms:created xsi:type="dcterms:W3CDTF">2020-11-06T17:30:38Z</dcterms:created>
  <dcterms:modified xsi:type="dcterms:W3CDTF">2020-11-06T19:31:31Z</dcterms:modified>
</cp:coreProperties>
</file>